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jpeg" ContentType="image/jpeg"/>
  <Override PartName="/ppt/media/image3.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def" i="de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def" i="de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def" i="de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def" i="de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de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844493"/>
          <c:y val="0.0725389"/>
          <c:w val="0.881943"/>
          <c:h val="0.816516"/>
        </c:manualLayout>
      </c:layout>
      <c:lineChart>
        <c:grouping val="standard"/>
        <c:varyColors val="0"/>
        <c:ser>
          <c:idx val="0"/>
          <c:order val="0"/>
          <c:tx>
            <c:strRef>
              <c:f>Sheet1!$A$2</c:f>
              <c:strCache>
                <c:ptCount val="1"/>
                <c:pt idx="0">
                  <c:v>Low</c:v>
                </c:pt>
              </c:strCache>
            </c:strRef>
          </c:tx>
          <c:spPr>
            <a:noFill/>
            <a:ln w="76200" cap="flat">
              <a:solidFill>
                <a:srgbClr val="FADD7F"/>
              </a:solidFill>
              <a:prstDash val="solid"/>
              <a:miter lim="400000"/>
            </a:ln>
            <a:effectLst>
              <a:outerShdw sx="100000" sy="100000" kx="0" ky="0" algn="tl" rotWithShape="1" blurRad="50800" dist="25400" dir="5400000">
                <a:srgbClr val="000000">
                  <a:alpha val="50000"/>
                </a:srgbClr>
              </a:outerShdw>
            </a:effectLst>
          </c:spPr>
          <c:marker>
            <c:symbol val="circle"/>
            <c:size val="14"/>
            <c:spPr>
              <a:noFill/>
              <a:ln w="76200" cap="flat">
                <a:solidFill>
                  <a:srgbClr val="FADD7F"/>
                </a:solidFill>
                <a:prstDash val="solid"/>
                <a:miter lim="400000"/>
              </a:ln>
              <a:effectLst/>
            </c:spPr>
          </c:marker>
          <c:dLbls>
            <c:numFmt formatCode="#,##0" sourceLinked="0"/>
            <c:txPr>
              <a:bodyPr/>
              <a:lstStyle/>
              <a:p>
                <a:pPr>
                  <a:defRPr b="0" i="0" strike="noStrike" sz="2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b"/>
            <c:showLegendKey val="0"/>
            <c:showVal val="0"/>
            <c:showCatName val="0"/>
            <c:showSerName val="0"/>
            <c:showPercent val="0"/>
            <c:showBubbleSize val="0"/>
            <c:showLeaderLines val="0"/>
          </c:dLbls>
          <c:cat>
            <c:strRef>
              <c:f>Sheet1!$B$1:$D$1</c:f>
              <c:strCache>
                <c:ptCount val="3"/>
                <c:pt idx="0">
                  <c:v>Low</c:v>
                </c:pt>
                <c:pt idx="1">
                  <c:v>Medium</c:v>
                </c:pt>
                <c:pt idx="2">
                  <c:v>High</c:v>
                </c:pt>
              </c:strCache>
            </c:strRef>
          </c:cat>
          <c:val>
            <c:numRef>
              <c:f>Sheet1!$B$2:$D$2</c:f>
              <c:numCache>
                <c:ptCount val="3"/>
                <c:pt idx="0">
                  <c:v>0.000000</c:v>
                </c:pt>
                <c:pt idx="1">
                  <c:v>25.000000</c:v>
                </c:pt>
                <c:pt idx="2">
                  <c:v>50.000000</c:v>
                </c:pt>
              </c:numCache>
            </c:numRef>
          </c:val>
          <c:smooth val="0"/>
        </c:ser>
        <c:ser>
          <c:idx val="1"/>
          <c:order val="1"/>
          <c:tx>
            <c:strRef>
              <c:f>Sheet1!$A$3</c:f>
              <c:strCache>
                <c:ptCount val="1"/>
                <c:pt idx="0">
                  <c:v>Medium</c:v>
                </c:pt>
              </c:strCache>
            </c:strRef>
          </c:tx>
          <c:spPr>
            <a:noFill/>
            <a:ln w="76200" cap="flat">
              <a:solidFill>
                <a:srgbClr val="879EC0"/>
              </a:solidFill>
              <a:prstDash val="solid"/>
              <a:miter lim="400000"/>
            </a:ln>
            <a:effectLst>
              <a:outerShdw sx="100000" sy="100000" kx="0" ky="0" algn="tl" rotWithShape="1" blurRad="50800" dist="25400" dir="5400000">
                <a:srgbClr val="000000">
                  <a:alpha val="50000"/>
                </a:srgbClr>
              </a:outerShdw>
            </a:effectLst>
          </c:spPr>
          <c:marker>
            <c:symbol val="circle"/>
            <c:size val="14"/>
            <c:spPr>
              <a:noFill/>
              <a:ln w="76200" cap="flat">
                <a:solidFill>
                  <a:srgbClr val="879EC0"/>
                </a:solidFill>
                <a:prstDash val="solid"/>
                <a:miter lim="400000"/>
              </a:ln>
              <a:effectLst/>
            </c:spPr>
          </c:marker>
          <c:dLbls>
            <c:numFmt formatCode="#,##0" sourceLinked="0"/>
            <c:txPr>
              <a:bodyPr/>
              <a:lstStyle/>
              <a:p>
                <a:pPr>
                  <a:defRPr b="0" i="0" strike="noStrike" sz="2800" u="none">
                    <a:solidFill>
                      <a:srgbClr val="FFFFFF"/>
                    </a:solidFill>
                    <a:effectLst>
                      <a:outerShdw sx="100000" sy="100000" kx="0" ky="0" algn="tl" rotWithShape="1" blurRad="127000" dist="27390" dir="5400000">
                        <a:srgbClr val="000000">
                          <a:alpha val="60000"/>
                        </a:srgbClr>
                      </a:outerShdw>
                    </a:effectLst>
                    <a:latin typeface="Helvetica Light"/>
                  </a:defRPr>
                </a:pPr>
              </a:p>
            </c:txPr>
            <c:dLblPos val="b"/>
            <c:showLegendKey val="0"/>
            <c:showVal val="0"/>
            <c:showCatName val="0"/>
            <c:showSerName val="0"/>
            <c:showPercent val="0"/>
            <c:showBubbleSize val="0"/>
            <c:showLeaderLines val="0"/>
          </c:dLbls>
          <c:cat>
            <c:strRef>
              <c:f>Sheet1!$B$1:$D$1</c:f>
              <c:strCache>
                <c:ptCount val="3"/>
                <c:pt idx="0">
                  <c:v>Low</c:v>
                </c:pt>
                <c:pt idx="1">
                  <c:v>Medium</c:v>
                </c:pt>
                <c:pt idx="2">
                  <c:v>High</c:v>
                </c:pt>
              </c:strCache>
            </c:strRef>
          </c:cat>
          <c:val>
            <c:numRef>
              <c:f>Sheet1!$B$3:$D$3</c:f>
              <c:numCache>
                <c:ptCount val="3"/>
                <c:pt idx="0">
                  <c:v>50.000000</c:v>
                </c:pt>
                <c:pt idx="1">
                  <c:v>25.000000</c:v>
                </c:pt>
                <c:pt idx="2">
                  <c:v>0.000000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b="0" i="0" strike="noStrike" sz="2300" u="none">
                <a:solidFill>
                  <a:srgbClr val="FFFFFF"/>
                </a:solidFill>
                <a:latin typeface="Helvetica Light"/>
              </a:defRPr>
            </a:pPr>
          </a:p>
        </c:txPr>
        <c:crossAx val="2094734553"/>
        <c:crosses val="autoZero"/>
        <c:auto val="1"/>
        <c:lblAlgn val="ctr"/>
        <c:noMultiLvlLbl val="1"/>
      </c:catAx>
      <c:valAx>
        <c:axId val="2094734553"/>
        <c:scaling>
          <c:orientation val="minMax"/>
        </c:scaling>
        <c:delete val="0"/>
        <c:axPos val="l"/>
        <c:majorGridlines>
          <c:spPr>
            <a:ln w="12700" cap="flat">
              <a:solidFill>
                <a:srgbClr val="E3E3E3"/>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2300" u="none">
                <a:solidFill>
                  <a:srgbClr val="FFFFFF"/>
                </a:solidFill>
                <a:latin typeface="Helvetica Light"/>
              </a:defRPr>
            </a:pPr>
          </a:p>
        </c:txPr>
        <c:crossAx val="2094734552"/>
        <c:crosses val="autoZero"/>
        <c:crossBetween val="midCat"/>
        <c:majorUnit val="12.5"/>
        <c:minorUnit val="6.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9" name="Shape 209"/>
          <p:cNvSpPr/>
          <p:nvPr>
            <p:ph type="sldImg"/>
          </p:nvPr>
        </p:nvSpPr>
        <p:spPr>
          <a:xfrm>
            <a:off x="1143000" y="685800"/>
            <a:ext cx="4572000" cy="3429000"/>
          </a:xfrm>
          <a:prstGeom prst="rect">
            <a:avLst/>
          </a:prstGeom>
        </p:spPr>
        <p:txBody>
          <a:bodyPr/>
          <a:lstStyle/>
          <a:p>
            <a:pPr/>
          </a:p>
        </p:txBody>
      </p:sp>
      <p:sp>
        <p:nvSpPr>
          <p:cNvPr id="210" name="Shape 2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 Id="rId3" Type="http://schemas.openxmlformats.org/officeDocument/2006/relationships/hyperlink" Target="https://sedano.org/toddsedano/2017/07/14/sustainable-software-development-compared-to-extreme-programming.html" TargetMode="External"/></Relationships>

</file>

<file path=ppt/notesSlides/_rels/notesSlide1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lvl1pPr>
              <a:defRPr sz="2800">
                <a:solidFill>
                  <a:srgbClr val="FE2B00"/>
                </a:solidFill>
              </a:defRPr>
            </a:lvl1pPr>
          </a:lstStyle>
          <a:p>
            <a:pPr/>
            <a:r>
              <a:t>MEXER NO EIXO 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reforçar estória e conexão entre os slides nessa aula. ainda muitas bullets.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Meetings are necessary for teamwork to be successful (Kauffeld and Lehmann-Willenbrock, 2012). They provide a venue for information exchange, decision making, coordination, planning and monitoring progress, each of which is an essential component of the team processes associated with team performance (O’Neill and Allen, 2012).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The dot-voting process includes the following steps:</a:t>
            </a:r>
          </a:p>
          <a:p>
            <a:pPr/>
          </a:p>
          <a:p>
            <a:pPr/>
            <a:r>
              <a:t>Participants are each given a set number of dot stickers (as decided by the facilitator)</a:t>
            </a:r>
          </a:p>
          <a:p>
            <a:pPr/>
            <a:r>
              <a:t>They place dot stickers next to options presented that they like (they may place any number of their dots on any number of the options)</a:t>
            </a:r>
          </a:p>
          <a:p>
            <a:pPr/>
            <a:r>
              <a:t>Options with the most dots at the end of voting “win”</a:t>
            </a:r>
          </a:p>
          <a:p>
            <a:pPr/>
            <a:r>
              <a:t>Variations include:</a:t>
            </a:r>
          </a:p>
          <a:p>
            <a:pPr/>
          </a:p>
          <a:p>
            <a:pPr/>
            <a:r>
              <a:t>using different colour dots to signify different values, e.g. green for "like" and red for "dislike".</a:t>
            </a:r>
          </a:p>
          <a:p>
            <a:pPr/>
            <a:r>
              <a:t>using different colour dots for different types of participants e.g. blue for management and red for staff.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lvl1pPr marL="57799" marR="57799" defTabSz="1295400">
              <a:spcBef>
                <a:spcPts val="500"/>
              </a:spcBef>
              <a:buClr>
                <a:srgbClr val="000000"/>
              </a:buClr>
              <a:buFont typeface="Arial"/>
              <a:defRPr b="1" sz="1600">
                <a:uFill>
                  <a:solidFill>
                    <a:srgbClr val="000000"/>
                  </a:solidFill>
                </a:uFill>
                <a:latin typeface="Arial"/>
                <a:ea typeface="Arial"/>
                <a:cs typeface="Arial"/>
                <a:sym typeface="Arial"/>
              </a:defRPr>
            </a:lvl1pPr>
          </a:lstStyle>
          <a:p>
            <a:pPr/>
            <a:r>
              <a:t>Generalize this for aspects… Exploiting the benefits of interfaces…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lvl1pPr>
              <a:defRPr b="1" sz="2400">
                <a:solidFill>
                  <a:srgbClr val="FE2B00"/>
                </a:solidFill>
              </a:defRPr>
            </a:lvl1pPr>
          </a:lstStyle>
          <a:p>
            <a:pPr/>
            <a:r>
              <a:t>CONECTAR MELHOR ISSO COMO PARTE DA DEFINICAO DA ARQUITETURA DO SISTEMA. DEIXAR CLARO ISSO AQUI E NOS SLIDES DE ARQUITETURA E PROJETO.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um slide para cada item!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olhar </a:t>
            </a:r>
            <a:r>
              <a:rPr u="sng">
                <a:hlinkClick r:id="rId3" invalidUrl="" action="" tgtFrame="" tooltip="" history="1" highlightClick="0" endSnd="0"/>
              </a:rPr>
              <a:t>https://sedano.org/toddsedano/2017/07/14/sustainable-software-development-compared-to-extreme-programming.html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desenhar teoria?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Features are stories that provide verifiable business value to the team's customer (e.g., "Add a Special Instructions field to the checkout page," "Purchase history should load in half a second," and "Add a new method addToInventory to the public API"). Features are worth points and therefore must be estimated.</a:t>
            </a:r>
          </a:p>
          <a:p>
            <a:pPr/>
            <a:r>
              <a:t> Chores are stories that are necessary but provide no direct, obvious value to the customer (e.g., "Sign up for access to geocoding service" and "Find out why the detailed test suite takes so long").</a:t>
            </a:r>
          </a:p>
          <a:p>
            <a:pPr/>
            <a:r>
              <a:t> Bugs represent unintended behavior that can be related to features (e.g., "Login box is wrong color" or "Price should be non-negative").</a:t>
            </a:r>
          </a:p>
          <a:p>
            <a:pPr/>
            <a:r>
              <a:t> Releases are milestone markers that allow your team to track progress towards concrete goals (e.g., stakeholder or investor demos, software launches, etc.). It's possible to specify target dates for releases (more on those below). All stories for a milestone or release should go above the marker for 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pegar cada um dessas causas de waste e detalhar ela melhor na parte do curso que esta relacionada a ela. por exemplo, User desiderata deveria ser discutida em requisitos.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https://bertrandmeyer.com/2019/11/01/theorem-software-engineering/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decisão de aumentar o prazo, a direita do 1.0x1.0, pode levar a aumento ou redução do esforço</a:t>
            </a:r>
          </a:p>
          <a:p>
            <a:pPr/>
            <a:r>
              <a:t>decisao de aumentar o esforco/investimento, a esquerda do 1.0x1.0, leva a redução do prazo, dentro de certo limites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Indo de aluno por aluno, verificando o progresso, e registrando como comentário no assignment do classroom.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figura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pegar foto do paper do waterfall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https://martinfowler.com/bliki/WaterfallProcess.html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The user who created the story becomes the "requester", but that can be set to any project member. Ideally, this is someone who speaks for (or is) the project's customer, and can make decisions about story requirements and acceptance criteria.</a:t>
            </a:r>
          </a:p>
          <a:p>
            <a:pPr/>
            <a:r>
              <a:t>The owner is the person who will be responsible for implementing the story (normally a developer). It's not necessary to identify an owner when the story is initially created - Tracker allows anyone to start a story. On a typical project, team members start stories from the current iteration (or the top of the backlog) when they finish work on the last story.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Figura, exemplos</a:t>
            </a:r>
          </a:p>
          <a:p>
            <a:pPr/>
          </a:p>
          <a:p>
            <a:pPr/>
            <a:r>
              <a:t>When starting out with Tracker, it helps to ground a point in something concrete (e.g., how much can be done in an ideal day, or a typical small feature).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https://martinfowler.com/bliki/PurposeOfEstimation.html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exemplo com calculo da media (prioritaria), auto-avaliacao (depende da de media), importação de excel com alunos e conceitos (arriscada, api nova para ler excel), importação de json (conflito com excel, especialista em parse de json ainda não alocado), etc.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87" name="Image"/>
          <p:cNvSpPr/>
          <p:nvPr>
            <p:ph type="pic" sz="half" idx="21"/>
          </p:nvPr>
        </p:nvSpPr>
        <p:spPr>
          <a:xfrm>
            <a:off x="6946900" y="1828800"/>
            <a:ext cx="4572000" cy="6096000"/>
          </a:xfrm>
          <a:prstGeom prst="rect">
            <a:avLst/>
          </a:prstGeom>
        </p:spPr>
        <p:txBody>
          <a:bodyPr lIns="91439" tIns="45719" rIns="91439" bIns="45719" anchor="t"/>
          <a:lstStyle/>
          <a:p>
            <a:pPr/>
          </a:p>
        </p:txBody>
      </p:sp>
      <p:sp>
        <p:nvSpPr>
          <p:cNvPr id="8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8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7" name="Image"/>
          <p:cNvSpPr/>
          <p:nvPr>
            <p:ph type="pic" sz="half" idx="21"/>
          </p:nvPr>
        </p:nvSpPr>
        <p:spPr>
          <a:xfrm>
            <a:off x="6946900" y="1828800"/>
            <a:ext cx="4572000" cy="6096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9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9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107" name="Image"/>
          <p:cNvSpPr/>
          <p:nvPr>
            <p:ph type="pic" sz="quarter" idx="21"/>
          </p:nvPr>
        </p:nvSpPr>
        <p:spPr>
          <a:xfrm>
            <a:off x="7200900" y="2908300"/>
            <a:ext cx="4064000" cy="5418667"/>
          </a:xfrm>
          <a:prstGeom prst="rect">
            <a:avLst/>
          </a:prstGeom>
        </p:spPr>
        <p:txBody>
          <a:bodyPr lIns="91439" tIns="45719" rIns="91439" bIns="45719" anchor="t"/>
          <a:lstStyle/>
          <a:p>
            <a:pPr/>
          </a:p>
        </p:txBody>
      </p:sp>
      <p:sp>
        <p:nvSpPr>
          <p:cNvPr id="108" name="Title Text"/>
          <p:cNvSpPr txBox="1"/>
          <p:nvPr>
            <p:ph type="title"/>
          </p:nvPr>
        </p:nvSpPr>
        <p:spPr>
          <a:prstGeom prst="rect">
            <a:avLst/>
          </a:prstGeom>
        </p:spPr>
        <p:txBody>
          <a:bodyPr/>
          <a:lstStyle/>
          <a:p>
            <a:pPr/>
            <a:r>
              <a:t>Title Text</a:t>
            </a:r>
          </a:p>
        </p:txBody>
      </p:sp>
      <p:sp>
        <p:nvSpPr>
          <p:cNvPr id="109"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6" name="Title Text"/>
          <p:cNvSpPr txBox="1"/>
          <p:nvPr>
            <p:ph type="title"/>
          </p:nvPr>
        </p:nvSpPr>
        <p:spPr>
          <a:prstGeom prst="rect">
            <a:avLst/>
          </a:prstGeom>
        </p:spPr>
        <p:txBody>
          <a:bodyPr/>
          <a:lstStyle/>
          <a:p>
            <a:pPr/>
            <a:r>
              <a:t>Title Text</a:t>
            </a:r>
          </a:p>
        </p:txBody>
      </p:sp>
      <p:sp>
        <p:nvSpPr>
          <p:cNvPr id="127" name="Body Level One…"/>
          <p:cNvSpPr txBox="1"/>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35" name="Title Text"/>
          <p:cNvSpPr txBox="1"/>
          <p:nvPr>
            <p:ph type="title"/>
          </p:nvPr>
        </p:nvSpPr>
        <p:spPr>
          <a:xfrm>
            <a:off x="1270000" y="254000"/>
            <a:ext cx="10452100" cy="2438400"/>
          </a:xfrm>
          <a:prstGeom prst="rect">
            <a:avLst/>
          </a:prstGeom>
        </p:spPr>
        <p:txBody>
          <a:bodyPr/>
          <a:lstStyle>
            <a:lvl1pPr>
              <a:defRPr sz="8200"/>
            </a:lvl1pPr>
          </a:lstStyle>
          <a:p>
            <a:pPr/>
            <a:r>
              <a:t>Title Text</a:t>
            </a:r>
          </a:p>
        </p:txBody>
      </p:sp>
      <p:sp>
        <p:nvSpPr>
          <p:cNvPr id="136" name="Slide Number"/>
          <p:cNvSpPr txBox="1"/>
          <p:nvPr>
            <p:ph type="sldNum" sz="quarter" idx="2"/>
          </p:nvPr>
        </p:nvSpPr>
        <p:spPr>
          <a:xfrm>
            <a:off x="6330950" y="9283700"/>
            <a:ext cx="317500" cy="342900"/>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43" name="Title Text"/>
          <p:cNvSpPr txBox="1"/>
          <p:nvPr>
            <p:ph type="title"/>
          </p:nvPr>
        </p:nvSpPr>
        <p:spPr>
          <a:xfrm>
            <a:off x="1270000" y="2971800"/>
            <a:ext cx="10464800" cy="3810000"/>
          </a:xfrm>
          <a:prstGeom prst="rect">
            <a:avLst/>
          </a:prstGeom>
        </p:spPr>
        <p:txBody>
          <a:bodyPr>
            <a:normAutofit fontScale="100000" lnSpcReduction="0"/>
          </a:bodyPr>
          <a:lstStyle/>
          <a:p>
            <a:pPr/>
            <a:r>
              <a:t>Title Text</a:t>
            </a:r>
          </a:p>
        </p:txBody>
      </p:sp>
      <p:sp>
        <p:nvSpPr>
          <p:cNvPr id="144"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1" name="Title Text"/>
          <p:cNvSpPr txBox="1"/>
          <p:nvPr>
            <p:ph type="title"/>
          </p:nvPr>
        </p:nvSpPr>
        <p:spPr>
          <a:prstGeom prst="rect">
            <a:avLst/>
          </a:prstGeom>
        </p:spPr>
        <p:txBody>
          <a:bodyPr>
            <a:normAutofit fontScale="100000" lnSpcReduction="0"/>
          </a:bodyPr>
          <a:lstStyle/>
          <a:p>
            <a:pPr/>
            <a:r>
              <a:t>Title Text</a:t>
            </a:r>
          </a:p>
        </p:txBody>
      </p:sp>
      <p:sp>
        <p:nvSpPr>
          <p:cNvPr id="152" name="Body Level One…"/>
          <p:cNvSpPr txBox="1"/>
          <p:nvPr>
            <p:ph type="body" idx="1"/>
          </p:nvPr>
        </p:nvSpPr>
        <p:spPr>
          <a:xfrm>
            <a:off x="1270000" y="2768600"/>
            <a:ext cx="10464800" cy="5715000"/>
          </a:xfrm>
          <a:prstGeom prst="rect">
            <a:avLst/>
          </a:prstGeom>
        </p:spPr>
        <p:txBody>
          <a:bodyPr>
            <a:normAutofit fontScale="100000" lnSpcReduction="0"/>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0" name="Title Text"/>
          <p:cNvSpPr txBox="1"/>
          <p:nvPr>
            <p:ph type="title"/>
          </p:nvPr>
        </p:nvSpPr>
        <p:spPr>
          <a:prstGeom prst="rect">
            <a:avLst/>
          </a:prstGeom>
        </p:spPr>
        <p:txBody>
          <a:bodyPr>
            <a:normAutofit fontScale="100000" lnSpcReduction="0"/>
          </a:bodyPr>
          <a:lstStyle/>
          <a:p>
            <a:pPr/>
            <a:r>
              <a:t>Title Text</a:t>
            </a:r>
          </a:p>
        </p:txBody>
      </p:sp>
      <p:sp>
        <p:nvSpPr>
          <p:cNvPr id="161"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8" name="Title Text"/>
          <p:cNvSpPr txBox="1"/>
          <p:nvPr>
            <p:ph type="title"/>
          </p:nvPr>
        </p:nvSpPr>
        <p:spPr>
          <a:xfrm>
            <a:off x="1270000" y="254000"/>
            <a:ext cx="10452100" cy="2438400"/>
          </a:xfrm>
          <a:prstGeom prst="rect">
            <a:avLst/>
          </a:prstGeom>
        </p:spPr>
        <p:txBody>
          <a:bodyPr>
            <a:normAutofit fontScale="100000" lnSpcReduction="0"/>
          </a:bodyPr>
          <a:lstStyle>
            <a:lvl1pPr>
              <a:defRPr sz="8200"/>
            </a:lvl1pPr>
          </a:lstStyle>
          <a:p>
            <a:pPr/>
            <a:r>
              <a:t>Title Text</a:t>
            </a:r>
          </a:p>
        </p:txBody>
      </p:sp>
      <p:sp>
        <p:nvSpPr>
          <p:cNvPr id="169" name="Slide Number"/>
          <p:cNvSpPr txBox="1"/>
          <p:nvPr>
            <p:ph type="sldNum" sz="quarter" idx="2"/>
          </p:nvPr>
        </p:nvSpPr>
        <p:spPr>
          <a:xfrm>
            <a:off x="63309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alidadeDeSoftware">
    <p:bg>
      <p:bgPr>
        <a:solidFill>
          <a:srgbClr val="FFFFFF"/>
        </a:solidFill>
      </p:bgPr>
    </p:bg>
    <p:spTree>
      <p:nvGrpSpPr>
        <p:cNvPr id="1" name=""/>
        <p:cNvGrpSpPr/>
        <p:nvPr/>
      </p:nvGrpSpPr>
      <p:grpSpPr>
        <a:xfrm>
          <a:off x="0" y="0"/>
          <a:ext cx="0" cy="0"/>
          <a:chOff x="0" y="0"/>
          <a:chExt cx="0" cy="0"/>
        </a:xfrm>
      </p:grpSpPr>
      <p:sp>
        <p:nvSpPr>
          <p:cNvPr id="176" name="Title Text"/>
          <p:cNvSpPr txBox="1"/>
          <p:nvPr>
            <p:ph type="title"/>
          </p:nvPr>
        </p:nvSpPr>
        <p:spPr>
          <a:xfrm>
            <a:off x="977900" y="431800"/>
            <a:ext cx="11049000" cy="2489200"/>
          </a:xfrm>
          <a:prstGeom prst="rect">
            <a:avLst/>
          </a:prstGeom>
        </p:spPr>
        <p:txBody>
          <a:bodyPr>
            <a:normAutofit fontScale="100000" lnSpcReduction="0"/>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pPr/>
            <a:r>
              <a:t>Title Text</a:t>
            </a:r>
          </a:p>
        </p:txBody>
      </p:sp>
      <p:sp>
        <p:nvSpPr>
          <p:cNvPr id="177" name="Body Level One…"/>
          <p:cNvSpPr txBox="1"/>
          <p:nvPr>
            <p:ph type="body" idx="1"/>
          </p:nvPr>
        </p:nvSpPr>
        <p:spPr>
          <a:xfrm>
            <a:off x="977900" y="2921000"/>
            <a:ext cx="11049000" cy="6832600"/>
          </a:xfrm>
          <a:prstGeom prst="rect">
            <a:avLst/>
          </a:prstGeom>
        </p:spPr>
        <p:txBody>
          <a:bodyPr anchor="t">
            <a:normAutofit fontScale="100000" lnSpcReduction="0"/>
          </a:bodyPr>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6229773" y="9080500"/>
            <a:ext cx="546101" cy="565857"/>
          </a:xfrm>
          <a:prstGeom prst="rect">
            <a:avLst/>
          </a:prstGeom>
        </p:spPr>
        <p:txBody>
          <a:bodyPr>
            <a:normAutofit fontScale="100000" lnSpcReduction="0"/>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85" name="Title Text"/>
          <p:cNvSpPr txBox="1"/>
          <p:nvPr>
            <p:ph type="title"/>
          </p:nvPr>
        </p:nvSpPr>
        <p:spPr>
          <a:prstGeom prst="rect">
            <a:avLst/>
          </a:prstGeom>
        </p:spPr>
        <p:txBody>
          <a:bodyPr>
            <a:normAutofit fontScale="100000" lnSpcReduction="0"/>
          </a:bodyPr>
          <a:lstStyle>
            <a:lvl1pPr>
              <a:defRPr sz="8200"/>
            </a:lvl1pPr>
          </a:lstStyle>
          <a:p>
            <a:pPr/>
            <a:r>
              <a:t>Title Text</a:t>
            </a:r>
          </a:p>
        </p:txBody>
      </p:sp>
      <p:sp>
        <p:nvSpPr>
          <p:cNvPr id="186"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16">
    <p:spTree>
      <p:nvGrpSpPr>
        <p:cNvPr id="1" name=""/>
        <p:cNvGrpSpPr/>
        <p:nvPr/>
      </p:nvGrpSpPr>
      <p:grpSpPr>
        <a:xfrm>
          <a:off x="0" y="0"/>
          <a:ext cx="0" cy="0"/>
          <a:chOff x="0" y="0"/>
          <a:chExt cx="0" cy="0"/>
        </a:xfrm>
      </p:grpSpPr>
      <p:sp>
        <p:nvSpPr>
          <p:cNvPr id="193" name="Title Text"/>
          <p:cNvSpPr txBox="1"/>
          <p:nvPr>
            <p:ph type="title"/>
          </p:nvPr>
        </p:nvSpPr>
        <p:spPr>
          <a:prstGeom prst="rect">
            <a:avLst/>
          </a:prstGeom>
        </p:spPr>
        <p:txBody>
          <a:bodyPr>
            <a:normAutofit fontScale="100000" lnSpcReduction="0"/>
          </a:bodyPr>
          <a:lstStyle>
            <a:lvl1pPr>
              <a:defRPr sz="8200"/>
            </a:lvl1pPr>
          </a:lstStyle>
          <a:p>
            <a:pPr/>
            <a:r>
              <a:t>Title Text</a:t>
            </a:r>
          </a:p>
        </p:txBody>
      </p:sp>
      <p:sp>
        <p:nvSpPr>
          <p:cNvPr id="194" name="Body Level One…"/>
          <p:cNvSpPr txBox="1"/>
          <p:nvPr>
            <p:ph type="body" idx="1"/>
          </p:nvPr>
        </p:nvSpPr>
        <p:spPr>
          <a:xfrm>
            <a:off x="1270000" y="2768600"/>
            <a:ext cx="10464800" cy="5715000"/>
          </a:xfrm>
          <a:prstGeom prst="rect">
            <a:avLst/>
          </a:prstGeom>
        </p:spPr>
        <p:txBody>
          <a:bodyPr>
            <a:normAutofit fontScale="100000" lnSpcReduction="0"/>
          </a:bodyPr>
          <a:lstStyle>
            <a:lvl1pPr>
              <a:spcBef>
                <a:spcPts val="2500"/>
              </a:spcBef>
              <a:defRPr sz="4000"/>
            </a:lvl1pPr>
            <a:lvl2pPr>
              <a:spcBef>
                <a:spcPts val="2500"/>
              </a:spcBef>
              <a:defRPr sz="4000"/>
            </a:lvl2pPr>
            <a:lvl3pPr>
              <a:spcBef>
                <a:spcPts val="2500"/>
              </a:spcBef>
              <a:defRPr sz="4000"/>
            </a:lvl3pPr>
            <a:lvl4pPr>
              <a:spcBef>
                <a:spcPts val="2500"/>
              </a:spcBef>
              <a:defRPr sz="4000"/>
            </a:lvl4pPr>
            <a:lvl5pPr>
              <a:spcBef>
                <a:spcPts val="2500"/>
              </a:spcBef>
              <a:defRPr sz="4000"/>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02" name="Title Text"/>
          <p:cNvSpPr txBox="1"/>
          <p:nvPr>
            <p:ph type="title"/>
          </p:nvPr>
        </p:nvSpPr>
        <p:spPr>
          <a:xfrm>
            <a:off x="1270000" y="1638300"/>
            <a:ext cx="10464800" cy="3302000"/>
          </a:xfrm>
          <a:prstGeom prst="rect">
            <a:avLst/>
          </a:prstGeom>
        </p:spPr>
        <p:txBody>
          <a:bodyPr anchor="b">
            <a:normAutofit fontScale="100000" lnSpcReduction="0"/>
          </a:bodyPr>
          <a:lstStyle>
            <a:lvl1pPr>
              <a:defRPr sz="8200"/>
            </a:lvl1pPr>
          </a:lstStyle>
          <a:p>
            <a:pPr/>
            <a:r>
              <a:t>Title Text</a:t>
            </a:r>
          </a:p>
        </p:txBody>
      </p:sp>
      <p:sp>
        <p:nvSpPr>
          <p:cNvPr id="203"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270000" y="2971800"/>
            <a:ext cx="10464800" cy="38100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69" name="Image"/>
          <p:cNvSpPr/>
          <p:nvPr>
            <p:ph type="pic" sz="half" idx="21"/>
          </p:nvPr>
        </p:nvSpPr>
        <p:spPr>
          <a:xfrm>
            <a:off x="3454400" y="1803400"/>
            <a:ext cx="6096000" cy="4572000"/>
          </a:xfrm>
          <a:prstGeom prst="rect">
            <a:avLst/>
          </a:prstGeom>
        </p:spPr>
        <p:txBody>
          <a:bodyPr lIns="91439" tIns="45719" rIns="91439" bIns="45719" anchor="t"/>
          <a:lstStyle/>
          <a:p>
            <a:pPr/>
          </a:p>
        </p:txBody>
      </p:sp>
      <p:sp>
        <p:nvSpPr>
          <p:cNvPr id="70" name="Title Text"/>
          <p:cNvSpPr txBox="1"/>
          <p:nvPr>
            <p:ph type="title"/>
          </p:nvPr>
        </p:nvSpPr>
        <p:spPr>
          <a:xfrm>
            <a:off x="1270000" y="7366000"/>
            <a:ext cx="10464800" cy="17018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Image"/>
          <p:cNvSpPr/>
          <p:nvPr>
            <p:ph type="pic" sz="half" idx="21"/>
          </p:nvPr>
        </p:nvSpPr>
        <p:spPr>
          <a:xfrm>
            <a:off x="3454400" y="1803400"/>
            <a:ext cx="6096000" cy="4572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79" name="Title Text"/>
          <p:cNvSpPr txBox="1"/>
          <p:nvPr>
            <p:ph type="title"/>
          </p:nvPr>
        </p:nvSpPr>
        <p:spPr>
          <a:xfrm>
            <a:off x="1270000" y="7366000"/>
            <a:ext cx="10464800" cy="1701800"/>
          </a:xfrm>
          <a:prstGeom prst="rect">
            <a:avLst/>
          </a:prstGeom>
        </p:spPr>
        <p:txBody>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lide Number"/>
          <p:cNvSpPr txBox="1"/>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hyperlink" Target="http://ultimatesdlc.com/spiral-model/?share=press-this"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hyperlink" Target="http://04126030sasd.blogspot.com/2011/07/waterfall-model.html" TargetMode="External"/><Relationship Id="rId5" Type="http://schemas.openxmlformats.org/officeDocument/2006/relationships/image" Target="../media/image2.tif"/><Relationship Id="rId6"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hyperlink" Target="https://toggl.com/developer-methods-infographic"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jpeg"/><Relationship Id="rId5"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forms/d/e/1FAIpQLScy6AzSqIrhuVTEZDndr3wMoHPG99oq1o8UF488cdE8nf434w/viewform?usp=sf_link" TargetMode="Externa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oftware and systems engineering"/>
          <p:cNvSpPr txBox="1"/>
          <p:nvPr>
            <p:ph type="ctrTitle"/>
          </p:nvPr>
        </p:nvSpPr>
        <p:spPr>
          <a:prstGeom prst="rect">
            <a:avLst/>
          </a:prstGeom>
        </p:spPr>
        <p:txBody>
          <a:bodyPr>
            <a:normAutofit fontScale="100000" lnSpcReduction="0"/>
          </a:bodyPr>
          <a:lstStyle/>
          <a:p>
            <a:pPr/>
            <a:r>
              <a:t>Software and systems engineering</a:t>
            </a:r>
          </a:p>
        </p:txBody>
      </p:sp>
      <p:sp>
        <p:nvSpPr>
          <p:cNvPr id="213"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14"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asks"/>
          <p:cNvSpPr txBox="1"/>
          <p:nvPr>
            <p:ph type="title"/>
          </p:nvPr>
        </p:nvSpPr>
        <p:spPr>
          <a:prstGeom prst="rect">
            <a:avLst/>
          </a:prstGeom>
        </p:spPr>
        <p:txBody>
          <a:bodyPr/>
          <a:lstStyle/>
          <a:p>
            <a:pPr/>
            <a:r>
              <a:t>Tasks</a:t>
            </a:r>
          </a:p>
        </p:txBody>
      </p:sp>
      <p:sp>
        <p:nvSpPr>
          <p:cNvPr id="240" name="Fix a bug…"/>
          <p:cNvSpPr txBox="1"/>
          <p:nvPr>
            <p:ph type="body" idx="1"/>
          </p:nvPr>
        </p:nvSpPr>
        <p:spPr>
          <a:prstGeom prst="rect">
            <a:avLst/>
          </a:prstGeom>
        </p:spPr>
        <p:txBody>
          <a:bodyPr/>
          <a:lstStyle/>
          <a:p>
            <a:pPr marL="862330" indent="-554355" defTabSz="566674">
              <a:spcBef>
                <a:spcPts val="2300"/>
              </a:spcBef>
              <a:defRPr sz="4074"/>
            </a:pPr>
            <a:r>
              <a:t>Fix a bug </a:t>
            </a:r>
          </a:p>
          <a:p>
            <a:pPr marL="862330" indent="-554355" defTabSz="566674">
              <a:spcBef>
                <a:spcPts val="2300"/>
              </a:spcBef>
              <a:defRPr sz="4074"/>
            </a:pPr>
            <a:r>
              <a:t>Implement a new scenario or feature</a:t>
            </a:r>
          </a:p>
          <a:p>
            <a:pPr marL="862330" indent="-554355" defTabSz="566674">
              <a:spcBef>
                <a:spcPts val="2300"/>
              </a:spcBef>
              <a:defRPr sz="4074"/>
            </a:pPr>
            <a:r>
              <a:t>Change the implementation of an existing feature</a:t>
            </a:r>
          </a:p>
          <a:p>
            <a:pPr marL="862330" indent="-554355" defTabSz="566674">
              <a:spcBef>
                <a:spcPts val="2300"/>
              </a:spcBef>
              <a:defRPr sz="4074"/>
            </a:pPr>
            <a:r>
              <a:t>Refactor</a:t>
            </a:r>
          </a:p>
          <a:p>
            <a:pPr marL="862330" indent="-554355" defTabSz="566674">
              <a:spcBef>
                <a:spcPts val="2300"/>
              </a:spcBef>
              <a:defRPr sz="4074"/>
            </a:pPr>
            <a:r>
              <a:t>Improve performance</a:t>
            </a:r>
          </a:p>
          <a:p>
            <a:pPr marL="862330" indent="-554355" defTabSz="566674">
              <a:spcBef>
                <a:spcPts val="2300"/>
              </a:spcBef>
              <a:defRPr sz="4074"/>
            </a:pPr>
            <a:r>
              <a:t>Study, investigate, prepare, organize, etc.</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Lists of tasks, really"/>
          <p:cNvSpPr txBox="1"/>
          <p:nvPr>
            <p:ph type="title"/>
          </p:nvPr>
        </p:nvSpPr>
        <p:spPr>
          <a:prstGeom prst="rect">
            <a:avLst/>
          </a:prstGeom>
        </p:spPr>
        <p:txBody>
          <a:bodyPr/>
          <a:lstStyle/>
          <a:p>
            <a:pPr/>
            <a:r>
              <a:t>Lists of tasks, really</a:t>
            </a:r>
          </a:p>
        </p:txBody>
      </p:sp>
      <p:pic>
        <p:nvPicPr>
          <p:cNvPr id="245" name="Image" descr="Image"/>
          <p:cNvPicPr>
            <a:picLocks noChangeAspect="1"/>
          </p:cNvPicPr>
          <p:nvPr/>
        </p:nvPicPr>
        <p:blipFill>
          <a:blip r:embed="rId2">
            <a:extLst/>
          </a:blip>
          <a:stretch>
            <a:fillRect/>
          </a:stretch>
        </p:blipFill>
        <p:spPr>
          <a:xfrm>
            <a:off x="-1" y="2930593"/>
            <a:ext cx="13004801" cy="621629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For early and recurrent delivery and feedback, tasks are grouped in iterations (sprints)"/>
          <p:cNvSpPr txBox="1"/>
          <p:nvPr>
            <p:ph type="title"/>
          </p:nvPr>
        </p:nvSpPr>
        <p:spPr>
          <a:xfrm>
            <a:off x="1270000" y="1692920"/>
            <a:ext cx="10464800" cy="6367761"/>
          </a:xfrm>
          <a:prstGeom prst="rect">
            <a:avLst/>
          </a:prstGeom>
        </p:spPr>
        <p:txBody>
          <a:bodyPr/>
          <a:lstStyle/>
          <a:p>
            <a:pPr/>
            <a:r>
              <a:t>For early and recurrent delivery and feedback, tasks are grouped in iterations (sprints)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227968" y="2957776"/>
            <a:ext cx="12776832" cy="316667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Iterations"/>
          <p:cNvSpPr txBox="1"/>
          <p:nvPr>
            <p:ph type="title"/>
          </p:nvPr>
        </p:nvSpPr>
        <p:spPr>
          <a:prstGeom prst="rect">
            <a:avLst/>
          </a:prstGeom>
        </p:spPr>
        <p:txBody>
          <a:bodyPr/>
          <a:lstStyle/>
          <a:p>
            <a:pPr/>
            <a:r>
              <a:t>Iterations</a:t>
            </a:r>
          </a:p>
        </p:txBody>
      </p:sp>
      <p:sp>
        <p:nvSpPr>
          <p:cNvPr id="254" name="are defined by a (sprint) backlog, accordingly to stakeholders' priorities…"/>
          <p:cNvSpPr txBox="1"/>
          <p:nvPr>
            <p:ph type="body" idx="1"/>
          </p:nvPr>
        </p:nvSpPr>
        <p:spPr>
          <a:xfrm>
            <a:off x="1270000" y="2628900"/>
            <a:ext cx="10464800" cy="6396981"/>
          </a:xfrm>
          <a:prstGeom prst="rect">
            <a:avLst/>
          </a:prstGeom>
        </p:spPr>
        <p:txBody>
          <a:bodyPr/>
          <a:lstStyle/>
          <a:p>
            <a:pPr/>
            <a:r>
              <a:t>are defined by a (sprint) backlog, accordingly to stakeholders' priorities</a:t>
            </a:r>
          </a:p>
          <a:p>
            <a:pPr/>
            <a:r>
              <a:t>last from one to four weeks</a:t>
            </a:r>
          </a:p>
          <a:p>
            <a:pPr/>
            <a:r>
              <a:t>incrementally develop the system</a:t>
            </a:r>
          </a:p>
          <a:p>
            <a:pPr/>
            <a:r>
              <a:t>assign each task to a team member (owner)</a:t>
            </a:r>
          </a:p>
          <a:p>
            <a:pPr/>
            <a:r>
              <a:t>perform tasks in 4 to 16 hours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oftware development models, spiral"/>
          <p:cNvSpPr txBox="1"/>
          <p:nvPr>
            <p:ph type="title"/>
          </p:nvPr>
        </p:nvSpPr>
        <p:spPr>
          <a:prstGeom prst="rect">
            <a:avLst/>
          </a:prstGeom>
        </p:spPr>
        <p:txBody>
          <a:bodyPr/>
          <a:lstStyle/>
          <a:p>
            <a:pPr/>
            <a:r>
              <a:t>Software development models, spiral</a:t>
            </a:r>
          </a:p>
        </p:txBody>
      </p:sp>
      <p:pic>
        <p:nvPicPr>
          <p:cNvPr id="257" name="Image" descr="Image"/>
          <p:cNvPicPr>
            <a:picLocks noChangeAspect="1"/>
          </p:cNvPicPr>
          <p:nvPr/>
        </p:nvPicPr>
        <p:blipFill>
          <a:blip r:embed="rId2">
            <a:extLst/>
          </a:blip>
          <a:stretch>
            <a:fillRect/>
          </a:stretch>
        </p:blipFill>
        <p:spPr>
          <a:xfrm>
            <a:off x="2413895" y="3124781"/>
            <a:ext cx="8177010" cy="6132758"/>
          </a:xfrm>
          <a:prstGeom prst="rect">
            <a:avLst/>
          </a:prstGeom>
          <a:ln w="12700">
            <a:miter lim="400000"/>
          </a:ln>
        </p:spPr>
      </p:pic>
      <p:sp>
        <p:nvSpPr>
          <p:cNvPr id="258" name="http://ultimatesdlc.com/spiral-model/?share=press-this"/>
          <p:cNvSpPr txBox="1"/>
          <p:nvPr/>
        </p:nvSpPr>
        <p:spPr>
          <a:xfrm>
            <a:off x="3952416" y="9241087"/>
            <a:ext cx="5099968"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3" invalidUrl="" action="" tgtFrame="" tooltip="" history="1" highlightClick="0" endSnd="0"/>
              </a:defRPr>
            </a:lvl1pPr>
          </a:lstStyle>
          <a:p>
            <a:pPr>
              <a:defRPr u="none"/>
            </a:pPr>
            <a:r>
              <a:rPr u="sng">
                <a:hlinkClick r:id="rId3" invalidUrl="" action="" tgtFrame="" tooltip="" history="1" highlightClick="0" endSnd="0"/>
              </a:rPr>
              <a:t>http://ultimatesdlc.com/spiral-model/?share=press-this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Diverse processes and domains"/>
          <p:cNvSpPr txBox="1"/>
          <p:nvPr>
            <p:ph type="title"/>
          </p:nvPr>
        </p:nvSpPr>
        <p:spPr>
          <a:prstGeom prst="rect">
            <a:avLst/>
          </a:prstGeom>
        </p:spPr>
        <p:txBody>
          <a:bodyPr/>
          <a:lstStyle/>
          <a:p>
            <a:pPr/>
            <a:r>
              <a:t>Diverse processes and domains</a:t>
            </a:r>
          </a:p>
        </p:txBody>
      </p:sp>
      <p:sp>
        <p:nvSpPr>
          <p:cNvPr id="261" name="Web systems…"/>
          <p:cNvSpPr txBox="1"/>
          <p:nvPr>
            <p:ph type="body" idx="1"/>
          </p:nvPr>
        </p:nvSpPr>
        <p:spPr>
          <a:xfrm>
            <a:off x="1270000" y="2768600"/>
            <a:ext cx="10464800" cy="6677103"/>
          </a:xfrm>
          <a:prstGeom prst="rect">
            <a:avLst/>
          </a:prstGeom>
        </p:spPr>
        <p:txBody>
          <a:bodyPr/>
          <a:lstStyle/>
          <a:p>
            <a:pPr>
              <a:defRPr>
                <a:solidFill>
                  <a:srgbClr val="FEFB27"/>
                </a:solidFill>
              </a:defRPr>
            </a:pPr>
            <a:r>
              <a:t>Web systems</a:t>
            </a:r>
          </a:p>
          <a:p>
            <a:pPr>
              <a:defRPr>
                <a:solidFill>
                  <a:srgbClr val="FEFB27"/>
                </a:solidFill>
              </a:defRPr>
            </a:pPr>
            <a:r>
              <a:t>Mobile applications</a:t>
            </a:r>
          </a:p>
          <a:p>
            <a:pPr>
              <a:defRPr>
                <a:solidFill>
                  <a:srgbClr val="FEFB27"/>
                </a:solidFill>
              </a:defRPr>
            </a:pPr>
            <a:r>
              <a:t>Embedded software</a:t>
            </a:r>
          </a:p>
          <a:p>
            <a:pPr/>
            <a:r>
              <a:t>Startups</a:t>
            </a:r>
          </a:p>
          <a:p>
            <a:pPr/>
            <a:r>
              <a:t>Information systems</a:t>
            </a:r>
          </a:p>
          <a:p>
            <a:pPr/>
            <a:r>
              <a:t>Banks</a:t>
            </a:r>
          </a:p>
          <a:p>
            <a:pPr/>
            <a:r>
              <a:t>Google/Facebook/Microsoft/Amazon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oftware development models, waterfall and V"/>
          <p:cNvSpPr txBox="1"/>
          <p:nvPr>
            <p:ph type="title"/>
          </p:nvPr>
        </p:nvSpPr>
        <p:spPr>
          <a:prstGeom prst="rect">
            <a:avLst/>
          </a:prstGeom>
        </p:spPr>
        <p:txBody>
          <a:bodyPr/>
          <a:lstStyle/>
          <a:p>
            <a:pPr/>
            <a:r>
              <a:t>Software development models, waterfall and V</a:t>
            </a:r>
          </a:p>
        </p:txBody>
      </p:sp>
      <p:pic>
        <p:nvPicPr>
          <p:cNvPr id="264" name="Image" descr="Image"/>
          <p:cNvPicPr>
            <a:picLocks noChangeAspect="1"/>
          </p:cNvPicPr>
          <p:nvPr/>
        </p:nvPicPr>
        <p:blipFill>
          <a:blip r:embed="rId3">
            <a:extLst/>
          </a:blip>
          <a:stretch>
            <a:fillRect/>
          </a:stretch>
        </p:blipFill>
        <p:spPr>
          <a:xfrm>
            <a:off x="150965" y="2991064"/>
            <a:ext cx="6387819" cy="3864236"/>
          </a:xfrm>
          <a:prstGeom prst="rect">
            <a:avLst/>
          </a:prstGeom>
          <a:ln w="12700">
            <a:miter lim="400000"/>
          </a:ln>
        </p:spPr>
      </p:pic>
      <p:sp>
        <p:nvSpPr>
          <p:cNvPr id="265" name="http://04126030sasd.blogspot.com/2011/07/waterfall-model.html"/>
          <p:cNvSpPr txBox="1"/>
          <p:nvPr/>
        </p:nvSpPr>
        <p:spPr>
          <a:xfrm>
            <a:off x="695463" y="6926287"/>
            <a:ext cx="5072510"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u="sng">
                <a:hlinkClick r:id="rId4" invalidUrl="" action="" tgtFrame="" tooltip="" history="1" highlightClick="0" endSnd="0"/>
              </a:defRPr>
            </a:lvl1pPr>
          </a:lstStyle>
          <a:p>
            <a:pPr>
              <a:defRPr u="none"/>
            </a:pPr>
            <a:r>
              <a:rPr u="sng">
                <a:hlinkClick r:id="rId4" invalidUrl="" action="" tgtFrame="" tooltip="" history="1" highlightClick="0" endSnd="0"/>
              </a:rPr>
              <a:t>http://04126030sasd.blogspot.com/2011/07/waterfall-model.html</a:t>
            </a:r>
          </a:p>
        </p:txBody>
      </p:sp>
      <p:pic>
        <p:nvPicPr>
          <p:cNvPr id="266" name="Image" descr="Image"/>
          <p:cNvPicPr>
            <a:picLocks noChangeAspect="1"/>
          </p:cNvPicPr>
          <p:nvPr/>
        </p:nvPicPr>
        <p:blipFill>
          <a:blip r:embed="rId5">
            <a:extLst/>
          </a:blip>
          <a:stretch>
            <a:fillRect/>
          </a:stretch>
        </p:blipFill>
        <p:spPr>
          <a:xfrm>
            <a:off x="6652128" y="5127123"/>
            <a:ext cx="6264907" cy="4308247"/>
          </a:xfrm>
          <a:prstGeom prst="rect">
            <a:avLst/>
          </a:prstGeom>
          <a:ln w="12700">
            <a:miter lim="400000"/>
          </a:ln>
        </p:spPr>
      </p:pic>
      <p:sp>
        <p:nvSpPr>
          <p:cNvPr id="267" name="http://crackmba.com/v-shaped-model/"/>
          <p:cNvSpPr txBox="1"/>
          <p:nvPr/>
        </p:nvSpPr>
        <p:spPr>
          <a:xfrm>
            <a:off x="8176047" y="9383299"/>
            <a:ext cx="321707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http://crackmba.com/v-shaped-model/</a:t>
            </a:r>
          </a:p>
        </p:txBody>
      </p:sp>
      <p:sp>
        <p:nvSpPr>
          <p:cNvPr id="268" name="misinterpreted!"/>
          <p:cNvSpPr/>
          <p:nvPr/>
        </p:nvSpPr>
        <p:spPr>
          <a:xfrm>
            <a:off x="1471195" y="7657810"/>
            <a:ext cx="3747664" cy="1755914"/>
          </a:xfrm>
          <a:prstGeom prst="wedgeEllipseCallout">
            <a:avLst>
              <a:gd name="adj1" fmla="val -40744"/>
              <a:gd name="adj2" fmla="val -6902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misinterpreted!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pasted-image-small.png" descr="pasted-image-small.png"/>
          <p:cNvPicPr>
            <a:picLocks noChangeAspect="1"/>
          </p:cNvPicPr>
          <p:nvPr/>
        </p:nvPicPr>
        <p:blipFill>
          <a:blip r:embed="rId2">
            <a:extLst/>
          </a:blip>
          <a:srcRect l="0" t="0" r="0" b="0"/>
          <a:stretch>
            <a:fillRect/>
          </a:stretch>
        </p:blipFill>
        <p:spPr>
          <a:xfrm>
            <a:off x="-80719" y="-1107358"/>
            <a:ext cx="6439366" cy="28239443"/>
          </a:xfrm>
          <a:prstGeom prst="rect">
            <a:avLst/>
          </a:prstGeom>
          <a:ln w="12700">
            <a:miter lim="400000"/>
          </a:ln>
        </p:spPr>
      </p:pic>
      <p:sp>
        <p:nvSpPr>
          <p:cNvPr id="273" name="Text"/>
          <p:cNvSpPr txBox="1"/>
          <p:nvPr/>
        </p:nvSpPr>
        <p:spPr>
          <a:xfrm>
            <a:off x="10161310" y="9386487"/>
            <a:ext cx="562894" cy="393701"/>
          </a:xfrm>
          <a:prstGeom prst="rect">
            <a:avLst/>
          </a:prstGeom>
          <a:ln w="12700">
            <a:miter lim="400000"/>
          </a:ln>
        </p:spPr>
        <p:txBody>
          <a:bodyPr wrap="none" lIns="50800" tIns="50800" rIns="50800" bIns="50800" anchor="ctr">
            <a:spAutoFit/>
          </a:bodyPr>
          <a:lstStyle/>
          <a:p>
            <a:pPr>
              <a:defRPr sz="2000"/>
            </a:pPr>
          </a:p>
        </p:txBody>
      </p:sp>
      <p:pic>
        <p:nvPicPr>
          <p:cNvPr id="274" name="pasted-image-small.png" descr="pasted-image-small.png"/>
          <p:cNvPicPr>
            <a:picLocks noChangeAspect="1"/>
          </p:cNvPicPr>
          <p:nvPr/>
        </p:nvPicPr>
        <p:blipFill>
          <a:blip r:embed="rId2">
            <a:extLst/>
          </a:blip>
          <a:stretch>
            <a:fillRect/>
          </a:stretch>
        </p:blipFill>
        <p:spPr>
          <a:xfrm>
            <a:off x="6418957" y="-9979939"/>
            <a:ext cx="6439366" cy="2823944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pasted-image-small.png" descr="pasted-image-small.png"/>
          <p:cNvPicPr>
            <a:picLocks noChangeAspect="1"/>
          </p:cNvPicPr>
          <p:nvPr/>
        </p:nvPicPr>
        <p:blipFill>
          <a:blip r:embed="rId2">
            <a:extLst/>
          </a:blip>
          <a:stretch>
            <a:fillRect/>
          </a:stretch>
        </p:blipFill>
        <p:spPr>
          <a:xfrm>
            <a:off x="3282717" y="-18493056"/>
            <a:ext cx="6439366" cy="28239443"/>
          </a:xfrm>
          <a:prstGeom prst="rect">
            <a:avLst/>
          </a:prstGeom>
          <a:ln w="12700">
            <a:miter lim="400000"/>
          </a:ln>
        </p:spPr>
      </p:pic>
      <p:sp>
        <p:nvSpPr>
          <p:cNvPr id="277" name="https://toggl.com/developer-methods-infographic"/>
          <p:cNvSpPr txBox="1"/>
          <p:nvPr/>
        </p:nvSpPr>
        <p:spPr>
          <a:xfrm>
            <a:off x="9855115" y="9455799"/>
            <a:ext cx="3096817"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u="sng">
                <a:hlinkClick r:id="rId3" invalidUrl="" action="" tgtFrame="" tooltip="" history="1" highlightClick="0" endSnd="0"/>
              </a:defRPr>
            </a:lvl1pPr>
          </a:lstStyle>
          <a:p>
            <a:pPr>
              <a:defRPr u="none"/>
            </a:pPr>
            <a:r>
              <a:rPr u="sng">
                <a:hlinkClick r:id="rId3" invalidUrl="" action="" tgtFrame="" tooltip="" history="1" highlightClick="0" endSnd="0"/>
              </a:rPr>
              <a:t>https://toggl.com/developer-methods-infographic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o do before class"/>
          <p:cNvSpPr txBox="1"/>
          <p:nvPr>
            <p:ph type="title"/>
          </p:nvPr>
        </p:nvSpPr>
        <p:spPr>
          <a:prstGeom prst="rect">
            <a:avLst/>
          </a:prstGeom>
        </p:spPr>
        <p:txBody>
          <a:bodyPr/>
          <a:lstStyle/>
          <a:p>
            <a:pPr/>
            <a:r>
              <a:t>To do before class</a:t>
            </a:r>
          </a:p>
        </p:txBody>
      </p:sp>
      <p:sp>
        <p:nvSpPr>
          <p:cNvPr id="217" name="Watch video…"/>
          <p:cNvSpPr txBox="1"/>
          <p:nvPr>
            <p:ph type="body" idx="1"/>
          </p:nvPr>
        </p:nvSpPr>
        <p:spPr>
          <a:xfrm>
            <a:off x="1270000" y="2768600"/>
            <a:ext cx="10464800" cy="6420876"/>
          </a:xfrm>
          <a:prstGeom prst="rect">
            <a:avLst/>
          </a:prstGeom>
        </p:spPr>
        <p:txBody>
          <a:bodyPr/>
          <a:lstStyle/>
          <a:p>
            <a:pPr/>
            <a:r>
              <a:t>Watch video</a:t>
            </a:r>
          </a:p>
          <a:p>
            <a:pPr/>
            <a:r>
              <a:t>Read related parts of chapters 7 and 10 in the textbook</a:t>
            </a:r>
          </a:p>
          <a:p>
            <a:pPr/>
            <a:r>
              <a:t>Send questions and opinions through slack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rcRect l="0" t="0" r="0" b="53537"/>
          <a:stretch>
            <a:fillRect/>
          </a:stretch>
        </p:blipFill>
        <p:spPr>
          <a:xfrm>
            <a:off x="2295326" y="137715"/>
            <a:ext cx="8414231" cy="947835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Image" descr="Image"/>
          <p:cNvPicPr>
            <a:picLocks noChangeAspect="1"/>
          </p:cNvPicPr>
          <p:nvPr/>
        </p:nvPicPr>
        <p:blipFill>
          <a:blip r:embed="rId2">
            <a:extLst/>
          </a:blip>
          <a:srcRect l="0" t="45902" r="0" b="0"/>
          <a:stretch>
            <a:fillRect/>
          </a:stretch>
        </p:blipFill>
        <p:spPr>
          <a:xfrm>
            <a:off x="2870993" y="114101"/>
            <a:ext cx="7262706" cy="952556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3">
            <a:extLst/>
          </a:blip>
          <a:stretch>
            <a:fillRect/>
          </a:stretch>
        </p:blipFill>
        <p:spPr>
          <a:xfrm>
            <a:off x="640289" y="889682"/>
            <a:ext cx="11389747" cy="7974236"/>
          </a:xfrm>
          <a:prstGeom prst="rect">
            <a:avLst/>
          </a:prstGeom>
          <a:ln w="12700">
            <a:miter lim="400000"/>
          </a:ln>
        </p:spPr>
      </p:pic>
      <p:sp>
        <p:nvSpPr>
          <p:cNvPr id="284" name="https://martinfowler.com/bliki/WaterfallProcess.html"/>
          <p:cNvSpPr txBox="1"/>
          <p:nvPr/>
        </p:nvSpPr>
        <p:spPr>
          <a:xfrm>
            <a:off x="4648334" y="9062142"/>
            <a:ext cx="7381702"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200">
                <a:latin typeface="Lucida Grande"/>
                <a:ea typeface="Lucida Grande"/>
                <a:cs typeface="Lucida Grande"/>
                <a:sym typeface="Lucida Grande"/>
              </a:defRPr>
            </a:lvl1pPr>
          </a:lstStyle>
          <a:p>
            <a:pPr/>
            <a:r>
              <a:t>https://martinfowler.com/bliki/WaterfallProcess.html</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ime"/>
          <p:cNvSpPr txBox="1"/>
          <p:nvPr>
            <p:ph type="title"/>
          </p:nvPr>
        </p:nvSpPr>
        <p:spPr>
          <a:xfrm>
            <a:off x="1270000" y="2234920"/>
            <a:ext cx="10464800" cy="4879994"/>
          </a:xfrm>
          <a:prstGeom prst="rect">
            <a:avLst/>
          </a:prstGeom>
        </p:spPr>
        <p:txBody>
          <a:bodyPr/>
          <a:lstStyle>
            <a:lvl1pPr>
              <a:defRPr sz="14400"/>
            </a:lvl1pPr>
          </a:lstStyle>
          <a:p>
            <a:pPr/>
            <a:r>
              <a:t>Time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o control time, we need to manage task estimations…"/>
          <p:cNvSpPr txBox="1"/>
          <p:nvPr>
            <p:ph type="title"/>
          </p:nvPr>
        </p:nvSpPr>
        <p:spPr>
          <a:prstGeom prst="rect">
            <a:avLst/>
          </a:prstGeom>
        </p:spPr>
        <p:txBody>
          <a:bodyPr/>
          <a:lstStyle>
            <a:lvl1pPr>
              <a:defRPr sz="7200"/>
            </a:lvl1pPr>
          </a:lstStyle>
          <a:p>
            <a:pPr/>
            <a:r>
              <a:t>To control time, we need to manage task estimations…</a:t>
            </a:r>
          </a:p>
        </p:txBody>
      </p:sp>
      <p:pic>
        <p:nvPicPr>
          <p:cNvPr id="291" name="Screen Shot 2014-11-02 at 4.26.17 PM.png" descr="Screen Shot 2014-11-02 at 4.26.17 PM.png"/>
          <p:cNvPicPr>
            <a:picLocks noChangeAspect="1"/>
          </p:cNvPicPr>
          <p:nvPr/>
        </p:nvPicPr>
        <p:blipFill>
          <a:blip r:embed="rId3">
            <a:extLst/>
          </a:blip>
          <a:stretch>
            <a:fillRect/>
          </a:stretch>
        </p:blipFill>
        <p:spPr>
          <a:xfrm>
            <a:off x="3677126" y="3225555"/>
            <a:ext cx="5650547" cy="6037812"/>
          </a:xfrm>
          <a:prstGeom prst="rect">
            <a:avLst/>
          </a:prstGeom>
          <a:ln w="12700">
            <a:miter lim="400000"/>
          </a:ln>
        </p:spPr>
      </p:pic>
      <p:sp>
        <p:nvSpPr>
          <p:cNvPr id="292" name="story = task"/>
          <p:cNvSpPr/>
          <p:nvPr/>
        </p:nvSpPr>
        <p:spPr>
          <a:xfrm>
            <a:off x="9867900" y="4639667"/>
            <a:ext cx="2282131" cy="1748285"/>
          </a:xfrm>
          <a:prstGeom prst="wedgeEllipseCallout">
            <a:avLst>
              <a:gd name="adj1" fmla="val -49385"/>
              <a:gd name="adj2" fmla="val 62853"/>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story = task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Estimating by"/>
          <p:cNvSpPr txBox="1"/>
          <p:nvPr>
            <p:ph type="title"/>
          </p:nvPr>
        </p:nvSpPr>
        <p:spPr>
          <a:prstGeom prst="rect">
            <a:avLst/>
          </a:prstGeom>
        </p:spPr>
        <p:txBody>
          <a:bodyPr/>
          <a:lstStyle/>
          <a:p>
            <a:pPr/>
            <a:r>
              <a:t>Estimating by</a:t>
            </a:r>
          </a:p>
        </p:txBody>
      </p:sp>
      <p:sp>
        <p:nvSpPr>
          <p:cNvPr id="297" name="allocating points to tasks…"/>
          <p:cNvSpPr txBox="1"/>
          <p:nvPr>
            <p:ph type="body" idx="1"/>
          </p:nvPr>
        </p:nvSpPr>
        <p:spPr>
          <a:xfrm>
            <a:off x="1270000" y="2768600"/>
            <a:ext cx="10464800" cy="6395230"/>
          </a:xfrm>
          <a:prstGeom prst="rect">
            <a:avLst/>
          </a:prstGeom>
        </p:spPr>
        <p:txBody>
          <a:bodyPr/>
          <a:lstStyle/>
          <a:p>
            <a:pPr/>
            <a:r>
              <a:t>allocating points to tasks</a:t>
            </a:r>
          </a:p>
          <a:p>
            <a:pPr lvl="1"/>
            <a:r>
              <a:t>starting with a simpler three-point scale</a:t>
            </a:r>
          </a:p>
          <a:p>
            <a:pPr lvl="1"/>
            <a:r>
              <a:t>ground in concrete situation (work done in an ideal day)</a:t>
            </a:r>
          </a:p>
          <a:p>
            <a:pPr/>
            <a:r>
              <a:t>measuring the number of points per iteration </a:t>
            </a:r>
          </a:p>
          <a:p>
            <a:pPr/>
            <a:r>
              <a:t>finding out team </a:t>
            </a:r>
            <a:r>
              <a:rPr>
                <a:solidFill>
                  <a:srgbClr val="FEFB27"/>
                </a:solidFill>
              </a:rPr>
              <a:t>velocity</a:t>
            </a:r>
            <a:r>
              <a:t> (the average number of points per iteration)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367406" y="3763907"/>
            <a:ext cx="12269988" cy="222578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Focus on development effort, not time"/>
          <p:cNvSpPr txBox="1"/>
          <p:nvPr>
            <p:ph type="title"/>
          </p:nvPr>
        </p:nvSpPr>
        <p:spPr>
          <a:xfrm>
            <a:off x="1270000" y="2367826"/>
            <a:ext cx="10464800" cy="5017948"/>
          </a:xfrm>
          <a:prstGeom prst="rect">
            <a:avLst/>
          </a:prstGeom>
        </p:spPr>
        <p:txBody>
          <a:bodyPr/>
          <a:lstStyle/>
          <a:p>
            <a:pPr>
              <a:defRPr sz="9100"/>
            </a:pPr>
            <a:r>
              <a:t>Focus on development </a:t>
            </a:r>
            <a:r>
              <a:rPr>
                <a:solidFill>
                  <a:srgbClr val="FEFB27"/>
                </a:solidFill>
              </a:rPr>
              <a:t>effort</a:t>
            </a:r>
            <a:r>
              <a:t>, not </a:t>
            </a:r>
            <a:r>
              <a:rPr>
                <a:solidFill>
                  <a:srgbClr val="FEFB27"/>
                </a:solidFill>
              </a:rPr>
              <a:t>time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Main purpose is to help make decisions, not be used as firm deadlines"/>
          <p:cNvSpPr txBox="1"/>
          <p:nvPr>
            <p:ph type="title"/>
          </p:nvPr>
        </p:nvSpPr>
        <p:spPr>
          <a:xfrm>
            <a:off x="1270000" y="1959623"/>
            <a:ext cx="10464800" cy="5834354"/>
          </a:xfrm>
          <a:prstGeom prst="rect">
            <a:avLst/>
          </a:prstGeom>
        </p:spPr>
        <p:txBody>
          <a:bodyPr/>
          <a:lstStyle>
            <a:lvl1pPr>
              <a:defRPr sz="9100"/>
            </a:lvl1pPr>
          </a:lstStyle>
          <a:p>
            <a:pPr/>
            <a:r>
              <a:t>Main purpose is to help make decisions, not be used as firm deadlines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Product backlog"/>
          <p:cNvSpPr txBox="1"/>
          <p:nvPr>
            <p:ph type="title"/>
          </p:nvPr>
        </p:nvSpPr>
        <p:spPr>
          <a:prstGeom prst="rect">
            <a:avLst/>
          </a:prstGeom>
        </p:spPr>
        <p:txBody>
          <a:bodyPr/>
          <a:lstStyle/>
          <a:p>
            <a:pPr/>
            <a:r>
              <a:t>Product backlog</a:t>
            </a:r>
          </a:p>
        </p:txBody>
      </p:sp>
      <p:sp>
        <p:nvSpPr>
          <p:cNvPr id="310" name="tasks with requester, estimation and priority…"/>
          <p:cNvSpPr txBox="1"/>
          <p:nvPr>
            <p:ph type="body" idx="1"/>
          </p:nvPr>
        </p:nvSpPr>
        <p:spPr>
          <a:xfrm>
            <a:off x="1270000" y="2768600"/>
            <a:ext cx="10464800" cy="6358467"/>
          </a:xfrm>
          <a:prstGeom prst="rect">
            <a:avLst/>
          </a:prstGeom>
        </p:spPr>
        <p:txBody>
          <a:bodyPr/>
          <a:lstStyle/>
          <a:p>
            <a:pPr/>
            <a:r>
              <a:t>tasks with requester, estimation and priority </a:t>
            </a:r>
          </a:p>
          <a:p>
            <a:pPr/>
            <a:r>
              <a:t>created by the </a:t>
            </a:r>
            <a:r>
              <a:rPr>
                <a:solidFill>
                  <a:srgbClr val="FFFDA9"/>
                </a:solidFill>
              </a:rPr>
              <a:t>product owner</a:t>
            </a:r>
            <a:r>
              <a:t> (represents stakeholders interests)</a:t>
            </a:r>
          </a:p>
          <a:p>
            <a:pPr/>
            <a:r>
              <a:t>never complete, changed as needed by any team member</a:t>
            </a:r>
          </a:p>
          <a:p>
            <a:pPr/>
            <a:r>
              <a:t>priority tasks described in more detail</a:t>
            </a:r>
          </a:p>
          <a:p>
            <a:pPr/>
            <a:r>
              <a:rPr>
                <a:solidFill>
                  <a:srgbClr val="FEFB27"/>
                </a:solidFill>
              </a:rPr>
              <a:t>epics</a:t>
            </a:r>
            <a:r>
              <a:t> help associate tasks to macro features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Project management 1, time and scope"/>
          <p:cNvSpPr txBox="1"/>
          <p:nvPr>
            <p:ph type="title"/>
          </p:nvPr>
        </p:nvSpPr>
        <p:spPr>
          <a:prstGeom prst="rect">
            <a:avLst/>
          </a:prstGeom>
        </p:spPr>
        <p:txBody>
          <a:bodyPr/>
          <a:lstStyle/>
          <a:p>
            <a:pPr/>
            <a:r>
              <a:t>Project management 1, time and scope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llocating tasks in a iteration considering"/>
          <p:cNvSpPr txBox="1"/>
          <p:nvPr>
            <p:ph type="title"/>
          </p:nvPr>
        </p:nvSpPr>
        <p:spPr>
          <a:xfrm>
            <a:off x="1270000" y="254000"/>
            <a:ext cx="10464800" cy="2621091"/>
          </a:xfrm>
          <a:prstGeom prst="rect">
            <a:avLst/>
          </a:prstGeom>
        </p:spPr>
        <p:txBody>
          <a:bodyPr/>
          <a:lstStyle/>
          <a:p>
            <a:pPr/>
            <a:r>
              <a:t>Allocating tasks in a iteration considering</a:t>
            </a:r>
          </a:p>
        </p:txBody>
      </p:sp>
      <p:sp>
        <p:nvSpPr>
          <p:cNvPr id="313" name="priorities (focus on business value)…"/>
          <p:cNvSpPr txBox="1"/>
          <p:nvPr>
            <p:ph type="body" idx="1"/>
          </p:nvPr>
        </p:nvSpPr>
        <p:spPr>
          <a:xfrm>
            <a:off x="1270000" y="2959100"/>
            <a:ext cx="10464800" cy="6633568"/>
          </a:xfrm>
          <a:prstGeom prst="rect">
            <a:avLst/>
          </a:prstGeom>
        </p:spPr>
        <p:txBody>
          <a:bodyPr/>
          <a:lstStyle/>
          <a:p>
            <a:pPr/>
            <a:r>
              <a:t>priorities (focus on business value)</a:t>
            </a:r>
          </a:p>
          <a:p>
            <a:pPr/>
            <a:r>
              <a:t>risks (more significant risks should be addressed first) </a:t>
            </a:r>
          </a:p>
          <a:p>
            <a:pPr/>
            <a:r>
              <a:t>team expertise (should match allocation)</a:t>
            </a:r>
          </a:p>
          <a:p>
            <a:pPr/>
            <a:r>
              <a:t>dependencies and potential conflicts (should be avoided)</a:t>
            </a:r>
          </a:p>
          <a:p>
            <a:pPr/>
            <a:r>
              <a:t>estimation and velocity</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IMG_20190325_161330246.jpg" descr="IMG_20190325_161330246.jpg"/>
          <p:cNvPicPr>
            <a:picLocks noChangeAspect="1"/>
          </p:cNvPicPr>
          <p:nvPr/>
        </p:nvPicPr>
        <p:blipFill>
          <a:blip r:embed="rId2">
            <a:extLst/>
          </a:blip>
          <a:stretch>
            <a:fillRect/>
          </a:stretch>
        </p:blipFill>
        <p:spPr>
          <a:xfrm>
            <a:off x="0" y="482652"/>
            <a:ext cx="13004801" cy="97536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Planning game"/>
          <p:cNvSpPr txBox="1"/>
          <p:nvPr>
            <p:ph type="title"/>
          </p:nvPr>
        </p:nvSpPr>
        <p:spPr>
          <a:prstGeom prst="rect">
            <a:avLst/>
          </a:prstGeom>
        </p:spPr>
        <p:txBody>
          <a:bodyPr/>
          <a:lstStyle/>
          <a:p>
            <a:pPr/>
            <a:r>
              <a:t>Planning game</a:t>
            </a:r>
          </a:p>
        </p:txBody>
      </p:sp>
      <p:sp>
        <p:nvSpPr>
          <p:cNvPr id="320" name="negotiation between business priorities and technical priorities and estimations…"/>
          <p:cNvSpPr txBox="1"/>
          <p:nvPr>
            <p:ph type="body" idx="1"/>
          </p:nvPr>
        </p:nvSpPr>
        <p:spPr>
          <a:prstGeom prst="rect">
            <a:avLst/>
          </a:prstGeom>
        </p:spPr>
        <p:txBody>
          <a:bodyPr/>
          <a:lstStyle/>
          <a:p>
            <a:pPr marL="644813" indent="-327313"/>
            <a:r>
              <a:t> negotiation between business priorities and technical priorities and estimations </a:t>
            </a:r>
          </a:p>
          <a:p>
            <a:pPr marL="644813" indent="-327313"/>
            <a:r>
              <a:t> business people define</a:t>
            </a:r>
          </a:p>
          <a:p>
            <a:pPr lvl="1" marL="1077828" indent="-315828"/>
            <a:r>
              <a:t> releases, dates, scope, priorities</a:t>
            </a:r>
          </a:p>
          <a:p>
            <a:pPr marL="644813" indent="-327313"/>
            <a:r>
              <a:t> technical people define</a:t>
            </a:r>
          </a:p>
          <a:p>
            <a:pPr lvl="1" marL="1077828" indent="-315828"/>
            <a:r>
              <a:t> estimations, process, detailed release schedule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Project management 1"/>
          <p:cNvSpPr txBox="1"/>
          <p:nvPr>
            <p:ph type="title"/>
          </p:nvPr>
        </p:nvSpPr>
        <p:spPr>
          <a:prstGeom prst="rect">
            <a:avLst/>
          </a:prstGeom>
        </p:spPr>
        <p:txBody>
          <a:bodyPr/>
          <a:lstStyle/>
          <a:p>
            <a:pPr/>
            <a:r>
              <a:t>Project management 1</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Project management 1I, team and collaboration"/>
          <p:cNvSpPr txBox="1"/>
          <p:nvPr>
            <p:ph type="title"/>
          </p:nvPr>
        </p:nvSpPr>
        <p:spPr>
          <a:prstGeom prst="rect">
            <a:avLst/>
          </a:prstGeom>
        </p:spPr>
        <p:txBody>
          <a:bodyPr/>
          <a:lstStyle/>
          <a:p>
            <a:pPr/>
            <a:r>
              <a:t>Project management 1I, team and collaboration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eam size"/>
          <p:cNvSpPr txBox="1"/>
          <p:nvPr>
            <p:ph type="title"/>
          </p:nvPr>
        </p:nvSpPr>
        <p:spPr>
          <a:prstGeom prst="rect">
            <a:avLst/>
          </a:prstGeom>
        </p:spPr>
        <p:txBody>
          <a:bodyPr/>
          <a:lstStyle/>
          <a:p>
            <a:pPr/>
            <a:r>
              <a:t>Team size</a:t>
            </a:r>
          </a:p>
        </p:txBody>
      </p:sp>
      <p:sp>
        <p:nvSpPr>
          <p:cNvPr id="335" name="4 to 9 people…"/>
          <p:cNvSpPr txBox="1"/>
          <p:nvPr>
            <p:ph type="body" idx="1"/>
          </p:nvPr>
        </p:nvSpPr>
        <p:spPr>
          <a:prstGeom prst="rect">
            <a:avLst/>
          </a:prstGeom>
        </p:spPr>
        <p:txBody>
          <a:bodyPr/>
          <a:lstStyle/>
          <a:p>
            <a:pPr/>
            <a:r>
              <a:t>4 to 9 people</a:t>
            </a:r>
          </a:p>
          <a:p>
            <a:pPr/>
            <a:r>
              <a:t>common organization at Pivotal:</a:t>
            </a:r>
          </a:p>
          <a:p>
            <a:pPr lvl="1"/>
            <a:r>
              <a:t>six software engineers, an interaction designer, and a product manager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Roles at Pivotal"/>
          <p:cNvSpPr txBox="1"/>
          <p:nvPr>
            <p:ph type="title"/>
          </p:nvPr>
        </p:nvSpPr>
        <p:spPr>
          <a:prstGeom prst="rect">
            <a:avLst/>
          </a:prstGeom>
        </p:spPr>
        <p:txBody>
          <a:bodyPr/>
          <a:lstStyle/>
          <a:p>
            <a:pPr/>
            <a:r>
              <a:t>Roles at Pivotal</a:t>
            </a:r>
          </a:p>
        </p:txBody>
      </p:sp>
      <p:sp>
        <p:nvSpPr>
          <p:cNvPr id="338" name="Interaction designers…"/>
          <p:cNvSpPr txBox="1"/>
          <p:nvPr>
            <p:ph type="body" idx="1"/>
          </p:nvPr>
        </p:nvSpPr>
        <p:spPr>
          <a:xfrm>
            <a:off x="1097495" y="2515356"/>
            <a:ext cx="10809810" cy="6730419"/>
          </a:xfrm>
          <a:prstGeom prst="rect">
            <a:avLst/>
          </a:prstGeom>
        </p:spPr>
        <p:txBody>
          <a:bodyPr/>
          <a:lstStyle/>
          <a:p>
            <a:pPr marL="812120" indent="-494620">
              <a:spcBef>
                <a:spcPts val="3800"/>
              </a:spcBef>
              <a:defRPr sz="3200"/>
            </a:pPr>
            <a:r>
              <a:rPr>
                <a:solidFill>
                  <a:srgbClr val="FEFB27"/>
                </a:solidFill>
              </a:rPr>
              <a:t>Interaction designers</a:t>
            </a:r>
            <a:endParaRPr>
              <a:solidFill>
                <a:srgbClr val="FEFB27"/>
              </a:solidFill>
            </a:endParaRPr>
          </a:p>
          <a:p>
            <a:pPr lvl="1" marL="1256620" indent="-494620">
              <a:spcBef>
                <a:spcPts val="3800"/>
              </a:spcBef>
              <a:defRPr sz="3200"/>
            </a:pPr>
            <a:r>
              <a:t>requirements elicitation and validation; visual design</a:t>
            </a:r>
          </a:p>
          <a:p>
            <a:pPr marL="812120" indent="-494620">
              <a:spcBef>
                <a:spcPts val="3800"/>
              </a:spcBef>
              <a:defRPr sz="3200"/>
            </a:pPr>
            <a:r>
              <a:rPr>
                <a:solidFill>
                  <a:srgbClr val="FEFB27"/>
                </a:solidFill>
              </a:rPr>
              <a:t>Product managers</a:t>
            </a:r>
            <a:r>
              <a:t> </a:t>
            </a:r>
          </a:p>
          <a:p>
            <a:pPr lvl="1" marL="1256620" indent="-494620">
              <a:spcBef>
                <a:spcPts val="3800"/>
              </a:spcBef>
              <a:defRPr sz="3200"/>
            </a:pPr>
            <a:r>
              <a:t>feature identification and prioritization, requirements specification, planning, and communicating specifications to engineers </a:t>
            </a:r>
          </a:p>
          <a:p>
            <a:pPr marL="812120" indent="-494620">
              <a:spcBef>
                <a:spcPts val="3800"/>
              </a:spcBef>
              <a:defRPr sz="3200"/>
            </a:pPr>
            <a:r>
              <a:rPr>
                <a:solidFill>
                  <a:srgbClr val="FEFB27"/>
                </a:solidFill>
              </a:rPr>
              <a:t>Software engineers</a:t>
            </a:r>
            <a:r>
              <a:t> </a:t>
            </a:r>
          </a:p>
          <a:p>
            <a:pPr lvl="1" marL="1256620" indent="-494620">
              <a:spcBef>
                <a:spcPts val="3800"/>
              </a:spcBef>
              <a:defRPr sz="3200"/>
            </a:pPr>
            <a:r>
              <a:t>implement the solution and test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Screen Shot 2016-04-21 at 14.53.32.png" descr="Screen Shot 2016-04-21 at 14.53.32.png"/>
          <p:cNvPicPr>
            <a:picLocks noChangeAspect="1"/>
          </p:cNvPicPr>
          <p:nvPr/>
        </p:nvPicPr>
        <p:blipFill>
          <a:blip r:embed="rId2">
            <a:extLst/>
          </a:blip>
          <a:stretch>
            <a:fillRect/>
          </a:stretch>
        </p:blipFill>
        <p:spPr>
          <a:xfrm>
            <a:off x="1295957" y="-1"/>
            <a:ext cx="9924383" cy="9753601"/>
          </a:xfrm>
          <a:prstGeom prst="rect">
            <a:avLst/>
          </a:prstGeom>
          <a:ln w="12700">
            <a:miter lim="400000"/>
          </a:ln>
        </p:spPr>
      </p:pic>
      <p:sp>
        <p:nvSpPr>
          <p:cNvPr id="341" name="Unknown source"/>
          <p:cNvSpPr txBox="1"/>
          <p:nvPr/>
        </p:nvSpPr>
        <p:spPr>
          <a:xfrm>
            <a:off x="8946271" y="9310860"/>
            <a:ext cx="22328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Unknown source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o deliver the required software and system, we have to specify, implement and test the needed features…"/>
          <p:cNvSpPr txBox="1"/>
          <p:nvPr>
            <p:ph type="title"/>
          </p:nvPr>
        </p:nvSpPr>
        <p:spPr>
          <a:xfrm>
            <a:off x="1270000" y="1366688"/>
            <a:ext cx="10464800" cy="7020224"/>
          </a:xfrm>
          <a:prstGeom prst="rect">
            <a:avLst/>
          </a:prstGeom>
        </p:spPr>
        <p:txBody>
          <a:bodyPr/>
          <a:lstStyle/>
          <a:p>
            <a:pPr/>
            <a:r>
              <a:t>To deliver the required software and system, we have to specify, implement and test the needed features…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Common desired skills"/>
          <p:cNvSpPr txBox="1"/>
          <p:nvPr>
            <p:ph type="title"/>
          </p:nvPr>
        </p:nvSpPr>
        <p:spPr>
          <a:prstGeom prst="rect">
            <a:avLst/>
          </a:prstGeom>
        </p:spPr>
        <p:txBody>
          <a:bodyPr/>
          <a:lstStyle/>
          <a:p>
            <a:pPr/>
            <a:r>
              <a:t>Common desired skills</a:t>
            </a:r>
          </a:p>
        </p:txBody>
      </p:sp>
      <p:sp>
        <p:nvSpPr>
          <p:cNvPr id="344" name="Communicate precisely…"/>
          <p:cNvSpPr txBox="1"/>
          <p:nvPr>
            <p:ph type="body" idx="1"/>
          </p:nvPr>
        </p:nvSpPr>
        <p:spPr>
          <a:prstGeom prst="rect">
            <a:avLst/>
          </a:prstGeom>
        </p:spPr>
        <p:txBody>
          <a:bodyPr/>
          <a:lstStyle/>
          <a:p>
            <a:pPr/>
            <a:r>
              <a:t>Communicate precisely </a:t>
            </a:r>
          </a:p>
          <a:p>
            <a:pPr/>
            <a:r>
              <a:t>Divide work</a:t>
            </a:r>
          </a:p>
          <a:p>
            <a:pPr/>
            <a:r>
              <a:t>Manage complexity</a:t>
            </a:r>
          </a:p>
          <a:p>
            <a:pPr/>
            <a:r>
              <a:t>Understand, choose and use proper tools</a:t>
            </a:r>
          </a:p>
          <a:p>
            <a:pPr/>
            <a:r>
              <a:t>Understand social context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Choosing people for the team and each task"/>
          <p:cNvSpPr txBox="1"/>
          <p:nvPr>
            <p:ph type="title"/>
          </p:nvPr>
        </p:nvSpPr>
        <p:spPr>
          <a:prstGeom prst="rect">
            <a:avLst/>
          </a:prstGeom>
        </p:spPr>
        <p:txBody>
          <a:bodyPr/>
          <a:lstStyle/>
          <a:p>
            <a:pPr/>
            <a:r>
              <a:t>Choosing people for the team and each task</a:t>
            </a:r>
          </a:p>
        </p:txBody>
      </p:sp>
      <p:sp>
        <p:nvSpPr>
          <p:cNvPr id="347" name="Considering a number of aspects:…"/>
          <p:cNvSpPr txBox="1"/>
          <p:nvPr>
            <p:ph type="body" idx="1"/>
          </p:nvPr>
        </p:nvSpPr>
        <p:spPr>
          <a:xfrm>
            <a:off x="1283462" y="2533712"/>
            <a:ext cx="10677467" cy="6973181"/>
          </a:xfrm>
          <a:prstGeom prst="rect">
            <a:avLst/>
          </a:prstGeom>
        </p:spPr>
        <p:txBody>
          <a:bodyPr/>
          <a:lstStyle/>
          <a:p>
            <a:pPr lvl="1"/>
            <a:r>
              <a:t>Considering a number of aspects:</a:t>
            </a:r>
          </a:p>
          <a:p>
            <a:pPr lvl="2"/>
            <a:r>
              <a:t>technical, </a:t>
            </a:r>
          </a:p>
          <a:p>
            <a:pPr lvl="2"/>
            <a:r>
              <a:t>experience, </a:t>
            </a:r>
          </a:p>
          <a:p>
            <a:pPr lvl="2"/>
            <a:r>
              <a:t>collaboration, and </a:t>
            </a:r>
          </a:p>
          <a:p>
            <a:pPr lvl="2"/>
            <a:r>
              <a:t>personality dimensions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eam dynamics are complex and managing people is difficult"/>
          <p:cNvSpPr txBox="1"/>
          <p:nvPr>
            <p:ph type="title"/>
          </p:nvPr>
        </p:nvSpPr>
        <p:spPr>
          <a:xfrm>
            <a:off x="1270000" y="2337574"/>
            <a:ext cx="10464800" cy="5078452"/>
          </a:xfrm>
          <a:prstGeom prst="rect">
            <a:avLst/>
          </a:prstGeom>
        </p:spPr>
        <p:txBody>
          <a:bodyPr/>
          <a:lstStyle/>
          <a:p>
            <a:pPr/>
            <a:r>
              <a:t>Team dynamics are complex and managing people is difficult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Planning and increasing team awareness"/>
          <p:cNvSpPr txBox="1"/>
          <p:nvPr>
            <p:ph type="title"/>
          </p:nvPr>
        </p:nvSpPr>
        <p:spPr>
          <a:prstGeom prst="rect">
            <a:avLst/>
          </a:prstGeom>
        </p:spPr>
        <p:txBody>
          <a:bodyPr/>
          <a:lstStyle/>
          <a:p>
            <a:pPr/>
            <a:r>
              <a:t>Planning and increasing team awareness</a:t>
            </a:r>
          </a:p>
        </p:txBody>
      </p:sp>
      <p:sp>
        <p:nvSpPr>
          <p:cNvPr id="352" name="run daily (scrum) meetings (15 min)…"/>
          <p:cNvSpPr txBox="1"/>
          <p:nvPr>
            <p:ph type="body" idx="1"/>
          </p:nvPr>
        </p:nvSpPr>
        <p:spPr>
          <a:xfrm>
            <a:off x="1270000" y="2628900"/>
            <a:ext cx="10464800" cy="6396981"/>
          </a:xfrm>
          <a:prstGeom prst="rect">
            <a:avLst/>
          </a:prstGeom>
        </p:spPr>
        <p:txBody>
          <a:bodyPr/>
          <a:lstStyle/>
          <a:p>
            <a:pPr/>
            <a:r>
              <a:t>run daily (scrum) meetings (15 min) </a:t>
            </a:r>
          </a:p>
          <a:p>
            <a:pPr lvl="1"/>
            <a:r>
              <a:t>done? to do? obstacles?</a:t>
            </a:r>
          </a:p>
          <a:p>
            <a:pPr/>
            <a:r>
              <a:t>planning meetings </a:t>
            </a:r>
          </a:p>
          <a:p>
            <a:pPr lvl="1"/>
            <a:r>
              <a:t>defines priorities and sprint contents and deadlines </a:t>
            </a:r>
          </a:p>
          <a:p>
            <a:pPr lvl="1"/>
            <a:r>
              <a:t>triage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crum meeting benefits and drawbacks"/>
          <p:cNvSpPr txBox="1"/>
          <p:nvPr>
            <p:ph type="title"/>
          </p:nvPr>
        </p:nvSpPr>
        <p:spPr>
          <a:prstGeom prst="rect">
            <a:avLst/>
          </a:prstGeom>
        </p:spPr>
        <p:txBody>
          <a:bodyPr/>
          <a:lstStyle/>
          <a:p>
            <a:pPr/>
            <a:r>
              <a:t>Scrum meeting </a:t>
            </a:r>
            <a:r>
              <a:rPr>
                <a:solidFill>
                  <a:srgbClr val="FEFB27"/>
                </a:solidFill>
              </a:rPr>
              <a:t>benefits</a:t>
            </a:r>
            <a:r>
              <a:t> and drawbacks</a:t>
            </a:r>
          </a:p>
        </p:txBody>
      </p:sp>
      <p:sp>
        <p:nvSpPr>
          <p:cNvPr id="355" name="information sharing, improves collaboration and coordination, team awareness, avoids conflicts, or reveal them earlier…"/>
          <p:cNvSpPr txBox="1"/>
          <p:nvPr>
            <p:ph type="body" idx="1"/>
          </p:nvPr>
        </p:nvSpPr>
        <p:spPr>
          <a:xfrm>
            <a:off x="1270000" y="3066533"/>
            <a:ext cx="10719367" cy="6588610"/>
          </a:xfrm>
          <a:prstGeom prst="rect">
            <a:avLst/>
          </a:prstGeom>
        </p:spPr>
        <p:txBody>
          <a:bodyPr spcCol="535968"/>
          <a:lstStyle/>
          <a:p>
            <a:pPr>
              <a:defRPr>
                <a:solidFill>
                  <a:srgbClr val="FEFB27"/>
                </a:solidFill>
              </a:defRPr>
            </a:pPr>
            <a:r>
              <a:t>information sharing, improves collaboration and coordination, team awareness, avoids conflicts, or reveal them earlier</a:t>
            </a:r>
          </a:p>
          <a:p>
            <a:pPr>
              <a:defRPr>
                <a:solidFill>
                  <a:srgbClr val="FEFB27"/>
                </a:solidFill>
              </a:defRPr>
            </a:pPr>
            <a:r>
              <a:t>opportunity to discuss and solve (very quickly) problems</a:t>
            </a:r>
          </a:p>
          <a:p>
            <a:pPr>
              <a:defRPr>
                <a:solidFill>
                  <a:srgbClr val="FEFB27"/>
                </a:solidFill>
              </a:defRPr>
            </a:pPr>
            <a:r>
              <a:t>team cohesion, spirit, culture and training</a:t>
            </a:r>
          </a:p>
          <a:p>
            <a:pPr/>
            <a:r>
              <a:t>boring status reporting (just drop one of the questions)</a:t>
            </a:r>
          </a:p>
          <a:p>
            <a:pPr/>
            <a:r>
              <a:t>too frequent and too long (just reduce frequency)</a:t>
            </a:r>
          </a:p>
          <a:p>
            <a:pPr/>
            <a:r>
              <a:t>disruptive, interruption (as any meeting, no solution)</a:t>
            </a:r>
          </a:p>
          <a:p>
            <a:pPr/>
            <a:r>
              <a:t>delay to start, to finish (just develop culture)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Continuously improving"/>
          <p:cNvSpPr txBox="1"/>
          <p:nvPr>
            <p:ph type="title"/>
          </p:nvPr>
        </p:nvSpPr>
        <p:spPr>
          <a:prstGeom prst="rect">
            <a:avLst/>
          </a:prstGeom>
        </p:spPr>
        <p:txBody>
          <a:bodyPr/>
          <a:lstStyle/>
          <a:p>
            <a:pPr/>
            <a:r>
              <a:t>Continuously improving</a:t>
            </a:r>
          </a:p>
        </p:txBody>
      </p:sp>
      <p:sp>
        <p:nvSpPr>
          <p:cNvPr id="358" name="review meetings…"/>
          <p:cNvSpPr txBox="1"/>
          <p:nvPr>
            <p:ph type="body" idx="1"/>
          </p:nvPr>
        </p:nvSpPr>
        <p:spPr>
          <a:xfrm>
            <a:off x="1270000" y="2530253"/>
            <a:ext cx="10464800" cy="5715001"/>
          </a:xfrm>
          <a:prstGeom prst="rect">
            <a:avLst/>
          </a:prstGeom>
        </p:spPr>
        <p:txBody>
          <a:bodyPr/>
          <a:lstStyle/>
          <a:p>
            <a:pPr/>
            <a:r>
              <a:t>review meetings </a:t>
            </a:r>
          </a:p>
          <a:p>
            <a:pPr lvl="1"/>
            <a:r>
              <a:t>discuss implemented features in a sprint, and changes to the product backlog</a:t>
            </a:r>
          </a:p>
          <a:p>
            <a:pPr/>
            <a:r>
              <a:t>retrospective meetings</a:t>
            </a:r>
          </a:p>
          <a:p>
            <a:pPr lvl="1"/>
            <a:r>
              <a:t> discuss good and bad aspects of a sprint</a:t>
            </a:r>
          </a:p>
        </p:txBody>
      </p:sp>
      <p:sp>
        <p:nvSpPr>
          <p:cNvPr id="359" name="facilitated by the Scrum master"/>
          <p:cNvSpPr/>
          <p:nvPr/>
        </p:nvSpPr>
        <p:spPr>
          <a:xfrm>
            <a:off x="10213175" y="7851323"/>
            <a:ext cx="2610769" cy="1793283"/>
          </a:xfrm>
          <a:prstGeom prst="wedgeEllipseCallout">
            <a:avLst>
              <a:gd name="adj1" fmla="val -63761"/>
              <a:gd name="adj2" fmla="val -50047"/>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facilitated by the Scrum master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Retrospectives at Pivotal"/>
          <p:cNvSpPr txBox="1"/>
          <p:nvPr>
            <p:ph type="title"/>
          </p:nvPr>
        </p:nvSpPr>
        <p:spPr>
          <a:prstGeom prst="rect">
            <a:avLst/>
          </a:prstGeom>
        </p:spPr>
        <p:txBody>
          <a:bodyPr/>
          <a:lstStyle/>
          <a:p>
            <a:pPr/>
            <a:r>
              <a:t>Retrospectives at Pivotal</a:t>
            </a:r>
          </a:p>
        </p:txBody>
      </p:sp>
      <p:sp>
        <p:nvSpPr>
          <p:cNvPr id="364" name="emotion-based retro format with “happy” (working well), “neutral” (should monitor) and “sad” (problem to fix) faces columns…"/>
          <p:cNvSpPr txBox="1"/>
          <p:nvPr>
            <p:ph type="body" idx="1"/>
          </p:nvPr>
        </p:nvSpPr>
        <p:spPr>
          <a:xfrm>
            <a:off x="539946" y="2729496"/>
            <a:ext cx="12309080" cy="6894166"/>
          </a:xfrm>
          <a:prstGeom prst="rect">
            <a:avLst/>
          </a:prstGeom>
        </p:spPr>
        <p:txBody>
          <a:bodyPr/>
          <a:lstStyle/>
          <a:p>
            <a:pPr/>
            <a:r>
              <a:t>emotion-based retro format with “happy” (working well), “neutral” (should monitor) and “sad” (problem to fix) faces columns</a:t>
            </a:r>
          </a:p>
          <a:p>
            <a:pPr/>
            <a:r>
              <a:t>any team member can add any topic to any column</a:t>
            </a:r>
          </a:p>
          <a:p>
            <a:pPr/>
            <a:r>
              <a:t>the team dot-votes on the topics to discuss</a:t>
            </a:r>
          </a:p>
          <a:p>
            <a:pPr/>
            <a:r>
              <a:t>topics are discussed (60 minutes) and action items are created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Minimizing team member conflicts and development effort"/>
          <p:cNvSpPr txBox="1"/>
          <p:nvPr>
            <p:ph type="title"/>
          </p:nvPr>
        </p:nvSpPr>
        <p:spPr>
          <a:prstGeom prst="rect">
            <a:avLst/>
          </a:prstGeom>
        </p:spPr>
        <p:txBody>
          <a:bodyPr/>
          <a:lstStyle>
            <a:lvl1pPr defTabSz="420624">
              <a:defRPr sz="6192"/>
            </a:lvl1pPr>
          </a:lstStyle>
          <a:p>
            <a:pPr/>
            <a:r>
              <a:t>Minimizing team member conflicts and development effort</a:t>
            </a:r>
          </a:p>
        </p:txBody>
      </p:sp>
      <p:sp>
        <p:nvSpPr>
          <p:cNvPr id="369" name="Define task interfaces…"/>
          <p:cNvSpPr txBox="1"/>
          <p:nvPr>
            <p:ph type="body" idx="1"/>
          </p:nvPr>
        </p:nvSpPr>
        <p:spPr>
          <a:prstGeom prst="rect">
            <a:avLst/>
          </a:prstGeom>
        </p:spPr>
        <p:txBody>
          <a:bodyPr/>
          <a:lstStyle/>
          <a:p>
            <a:pPr/>
            <a:r>
              <a:t>Define task interfaces</a:t>
            </a:r>
          </a:p>
          <a:p>
            <a:pPr/>
            <a:r>
              <a:t>Need to change interfaces should be first discussed</a:t>
            </a:r>
          </a:p>
          <a:p>
            <a:pPr/>
            <a:r>
              <a:t>Same approach for the need to add new interfaces</a:t>
            </a:r>
          </a:p>
          <a:p>
            <a:pPr/>
            <a:r>
              <a:t>Automated testing</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Broader notion of interface"/>
          <p:cNvSpPr txBox="1"/>
          <p:nvPr>
            <p:ph type="title"/>
          </p:nvPr>
        </p:nvSpPr>
        <p:spPr>
          <a:xfrm>
            <a:off x="1270000" y="2260600"/>
            <a:ext cx="10464800" cy="5219700"/>
          </a:xfrm>
          <a:prstGeom prst="rect">
            <a:avLst/>
          </a:prstGeom>
        </p:spPr>
        <p:txBody>
          <a:bodyPr/>
          <a:lstStyle>
            <a:lvl1pPr defTabSz="525779">
              <a:defRPr sz="12959"/>
            </a:lvl1pPr>
          </a:lstStyle>
          <a:p>
            <a:pPr/>
            <a:r>
              <a:t>Broader notion of interface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Information hiding and interfaces   (David Parnas, CACM 1972)"/>
          <p:cNvSpPr txBox="1"/>
          <p:nvPr>
            <p:ph type="title"/>
          </p:nvPr>
        </p:nvSpPr>
        <p:spPr>
          <a:xfrm>
            <a:off x="977900" y="431800"/>
            <a:ext cx="11379200" cy="2489200"/>
          </a:xfrm>
          <a:prstGeom prst="rect">
            <a:avLst/>
          </a:prstGeom>
        </p:spPr>
        <p:txBody>
          <a:bodyPr/>
          <a:lstStyle/>
          <a:p>
            <a:pPr>
              <a:defRPr sz="7200"/>
            </a:pPr>
            <a:r>
              <a:t>Information hiding and interfaces   </a:t>
            </a:r>
            <a:r>
              <a:rPr sz="2800"/>
              <a:t>(David Parnas, CACM 1972)</a:t>
            </a:r>
          </a:p>
        </p:txBody>
      </p:sp>
      <p:pic>
        <p:nvPicPr>
          <p:cNvPr id="374" name="image.png" descr="image.png"/>
          <p:cNvPicPr>
            <a:picLocks noChangeAspect="0"/>
          </p:cNvPicPr>
          <p:nvPr/>
        </p:nvPicPr>
        <p:blipFill>
          <a:blip r:embed="rId3">
            <a:extLst/>
          </a:blip>
          <a:srcRect l="0" t="11249" r="0" b="0"/>
          <a:stretch>
            <a:fillRect/>
          </a:stretch>
        </p:blipFill>
        <p:spPr>
          <a:xfrm>
            <a:off x="330200" y="3035300"/>
            <a:ext cx="12242800" cy="4308152"/>
          </a:xfrm>
          <a:prstGeom prst="rect">
            <a:avLst/>
          </a:prstGeom>
          <a:ln w="12700">
            <a:miter lim="400000"/>
          </a:ln>
        </p:spPr>
      </p:pic>
      <p:sp>
        <p:nvSpPr>
          <p:cNvPr id="375" name="Text"/>
          <p:cNvSpPr/>
          <p:nvPr/>
        </p:nvSpPr>
        <p:spPr>
          <a:xfrm>
            <a:off x="3175000" y="4170362"/>
            <a:ext cx="1803400" cy="536576"/>
          </a:xfrm>
          <a:prstGeom prst="rect">
            <a:avLst/>
          </a:prstGeom>
          <a:ln w="28575">
            <a:solidFill>
              <a:srgbClr val="FF26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buClr>
                <a:srgbClr val="000000"/>
              </a:buClr>
              <a:buFont typeface="Courier New"/>
              <a:defRPr sz="2800">
                <a:effectLst>
                  <a:outerShdw sx="100000" sy="100000" kx="0" ky="0" algn="b" rotWithShape="0" blurRad="38100" dist="12700" dir="5400000">
                    <a:srgbClr val="000000">
                      <a:alpha val="50000"/>
                    </a:srgbClr>
                  </a:outerShdw>
                </a:effectLst>
              </a:defRPr>
            </a:lvl1pPr>
          </a:lstStyle>
          <a:p>
            <a:pPr/>
            <a:r>
              <a:t> </a:t>
            </a:r>
          </a:p>
        </p:txBody>
      </p:sp>
      <p:sp>
        <p:nvSpPr>
          <p:cNvPr id="376" name="Text"/>
          <p:cNvSpPr/>
          <p:nvPr/>
        </p:nvSpPr>
        <p:spPr>
          <a:xfrm>
            <a:off x="635000" y="4716462"/>
            <a:ext cx="1968500" cy="536576"/>
          </a:xfrm>
          <a:prstGeom prst="rect">
            <a:avLst/>
          </a:prstGeom>
          <a:ln w="28575">
            <a:solidFill>
              <a:srgbClr val="FF26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buClr>
                <a:srgbClr val="000000"/>
              </a:buClr>
              <a:buFont typeface="Courier New"/>
              <a:defRPr sz="2800">
                <a:effectLst>
                  <a:outerShdw sx="100000" sy="100000" kx="0" ky="0" algn="b" rotWithShape="0" blurRad="38100" dist="12700" dir="5400000">
                    <a:srgbClr val="000000">
                      <a:alpha val="50000"/>
                    </a:srgbClr>
                  </a:outerShdw>
                </a:effectLst>
              </a:defRPr>
            </a:lvl1pPr>
          </a:lstStyle>
          <a:p>
            <a:pPr/>
            <a:r>
              <a:t> </a:t>
            </a:r>
          </a:p>
        </p:txBody>
      </p:sp>
      <p:sp>
        <p:nvSpPr>
          <p:cNvPr id="377" name="Not necessarily…"/>
          <p:cNvSpPr/>
          <p:nvPr/>
        </p:nvSpPr>
        <p:spPr>
          <a:xfrm>
            <a:off x="6883400" y="6286500"/>
            <a:ext cx="4813300" cy="2171700"/>
          </a:xfrm>
          <a:prstGeom prst="roundRect">
            <a:avLst>
              <a:gd name="adj" fmla="val 8772"/>
            </a:avLst>
          </a:prstGeom>
          <a:blipFill>
            <a:blip r:embed="rId4"/>
          </a:blipFill>
          <a:ln w="254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70000"/>
              </a:lnSpc>
              <a:buClr>
                <a:srgbClr val="FF2600"/>
              </a:buClr>
              <a:buFont typeface="Comic Sans MS"/>
              <a:defRPr sz="4400">
                <a:solidFill>
                  <a:srgbClr val="FF2600"/>
                </a:solidFill>
                <a:uFill>
                  <a:solidFill>
                    <a:srgbClr val="FF2600"/>
                  </a:solidFill>
                </a:uFill>
              </a:defRPr>
            </a:pPr>
            <a:r>
              <a:t>Not necessarily</a:t>
            </a:r>
          </a:p>
          <a:p>
            <a:pPr>
              <a:lnSpc>
                <a:spcPct val="70000"/>
              </a:lnSpc>
              <a:buClr>
                <a:srgbClr val="FF2600"/>
              </a:buClr>
              <a:buFont typeface="Comic Sans MS"/>
              <a:defRPr sz="4400">
                <a:solidFill>
                  <a:srgbClr val="FF2600"/>
                </a:solidFill>
                <a:uFill>
                  <a:solidFill>
                    <a:srgbClr val="FF2600"/>
                  </a:solidFill>
                </a:uFill>
              </a:defRPr>
            </a:pPr>
            <a:r>
              <a:t>data representation!</a:t>
            </a:r>
          </a:p>
        </p:txBody>
      </p:sp>
      <p:sp>
        <p:nvSpPr>
          <p:cNvPr id="378" name="Not necessarily…"/>
          <p:cNvSpPr/>
          <p:nvPr/>
        </p:nvSpPr>
        <p:spPr>
          <a:xfrm>
            <a:off x="1003300" y="6286500"/>
            <a:ext cx="4521200" cy="2171700"/>
          </a:xfrm>
          <a:prstGeom prst="roundRect">
            <a:avLst>
              <a:gd name="adj" fmla="val 8772"/>
            </a:avLst>
          </a:prstGeom>
          <a:blipFill>
            <a:blip r:embed="rId5"/>
          </a:blipFill>
          <a:ln w="254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70000"/>
              </a:lnSpc>
              <a:buClr>
                <a:srgbClr val="FF2600"/>
              </a:buClr>
              <a:buFont typeface="Comic Sans MS"/>
              <a:defRPr sz="4400">
                <a:solidFill>
                  <a:srgbClr val="FF2600"/>
                </a:solidFill>
                <a:uFill>
                  <a:solidFill>
                    <a:srgbClr val="FF2600"/>
                  </a:solidFill>
                </a:uFill>
              </a:defRPr>
            </a:pPr>
            <a:r>
              <a:t>Not necessarily</a:t>
            </a:r>
          </a:p>
          <a:p>
            <a:pPr>
              <a:lnSpc>
                <a:spcPct val="70000"/>
              </a:lnSpc>
              <a:buClr>
                <a:srgbClr val="FF2600"/>
              </a:buClr>
              <a:buFont typeface="Comic Sans MS"/>
              <a:defRPr sz="4400">
                <a:solidFill>
                  <a:srgbClr val="FF2600"/>
                </a:solidFill>
                <a:uFill>
                  <a:solidFill>
                    <a:srgbClr val="FF2600"/>
                  </a:solidFill>
                </a:uFill>
              </a:defRPr>
            </a:pPr>
            <a:r>
              <a:t>public methods!</a:t>
            </a:r>
          </a:p>
        </p:txBody>
      </p:sp>
      <p:sp>
        <p:nvSpPr>
          <p:cNvPr id="379" name="Line"/>
          <p:cNvSpPr/>
          <p:nvPr/>
        </p:nvSpPr>
        <p:spPr>
          <a:xfrm>
            <a:off x="4938350" y="4711581"/>
            <a:ext cx="2445490" cy="1606994"/>
          </a:xfrm>
          <a:prstGeom prst="line">
            <a:avLst/>
          </a:prstGeom>
          <a:solidFill>
            <a:srgbClr val="FE2B00"/>
          </a:solidFill>
          <a:ln w="25400">
            <a:solidFill>
              <a:srgbClr val="FE2B00"/>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80" name="Line"/>
          <p:cNvSpPr/>
          <p:nvPr/>
        </p:nvSpPr>
        <p:spPr>
          <a:xfrm flipH="1">
            <a:off x="2472365" y="5267664"/>
            <a:ext cx="1" cy="1042051"/>
          </a:xfrm>
          <a:prstGeom prst="line">
            <a:avLst/>
          </a:prstGeom>
          <a:solidFill>
            <a:srgbClr val="FE2B00"/>
          </a:solidFill>
          <a:ln w="25400">
            <a:solidFill>
              <a:srgbClr val="FE2B00"/>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hat often is a lot of work, carried on by a number of people, so we better get organized!"/>
          <p:cNvSpPr txBox="1"/>
          <p:nvPr>
            <p:ph type="title"/>
          </p:nvPr>
        </p:nvSpPr>
        <p:spPr>
          <a:xfrm>
            <a:off x="1270000" y="1658912"/>
            <a:ext cx="10464800" cy="6435776"/>
          </a:xfrm>
          <a:prstGeom prst="rect">
            <a:avLst/>
          </a:prstGeom>
        </p:spPr>
        <p:txBody>
          <a:bodyPr/>
          <a:lstStyle/>
          <a:p>
            <a:pPr/>
            <a:r>
              <a:t>That often is a lot of work, carried on by a number of people, so we better get organized!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Interfaces as a means to achieve independent development"/>
          <p:cNvSpPr txBox="1"/>
          <p:nvPr>
            <p:ph type="title"/>
          </p:nvPr>
        </p:nvSpPr>
        <p:spPr>
          <a:prstGeom prst="rect">
            <a:avLst/>
          </a:prstGeom>
        </p:spPr>
        <p:txBody>
          <a:bodyPr/>
          <a:lstStyle/>
          <a:p>
            <a:pPr/>
            <a:r>
              <a:t>Interfaces as a means to achieve independent development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Which interface should we specify if we want to independently develop features for importing student data from a file, and registering students through a form?"/>
          <p:cNvSpPr txBox="1"/>
          <p:nvPr>
            <p:ph type="title"/>
          </p:nvPr>
        </p:nvSpPr>
        <p:spPr>
          <a:xfrm>
            <a:off x="1270000" y="343525"/>
            <a:ext cx="10981238" cy="9066550"/>
          </a:xfrm>
          <a:prstGeom prst="rect">
            <a:avLst/>
          </a:prstGeom>
        </p:spPr>
        <p:txBody>
          <a:bodyPr/>
          <a:lstStyle/>
          <a:p>
            <a:pPr/>
            <a:r>
              <a:t>Which interface should we specify if we want to independently develop features for importing student data from a file, and registering students through a form?</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Large systems and collaborating teams"/>
          <p:cNvSpPr txBox="1"/>
          <p:nvPr>
            <p:ph type="title"/>
          </p:nvPr>
        </p:nvSpPr>
        <p:spPr>
          <a:prstGeom prst="rect">
            <a:avLst/>
          </a:prstGeom>
        </p:spPr>
        <p:txBody>
          <a:bodyPr/>
          <a:lstStyle>
            <a:lvl1pPr defTabSz="554990">
              <a:defRPr sz="7979"/>
            </a:lvl1pPr>
          </a:lstStyle>
          <a:p>
            <a:pPr/>
            <a:r>
              <a:t>Large systems and collaborating teams</a:t>
            </a:r>
          </a:p>
        </p:txBody>
      </p:sp>
      <p:sp>
        <p:nvSpPr>
          <p:cNvPr id="391" name="Feature development and maintenance is performed by a team of developers from different component (subsystem) teams…"/>
          <p:cNvSpPr txBox="1"/>
          <p:nvPr>
            <p:ph type="body" idx="1"/>
          </p:nvPr>
        </p:nvSpPr>
        <p:spPr>
          <a:xfrm>
            <a:off x="1270000" y="2768600"/>
            <a:ext cx="10464800" cy="6540500"/>
          </a:xfrm>
          <a:prstGeom prst="rect">
            <a:avLst/>
          </a:prstGeom>
        </p:spPr>
        <p:txBody>
          <a:bodyPr/>
          <a:lstStyle/>
          <a:p>
            <a:pPr/>
            <a:r>
              <a:t>Feature development and maintenance is performed by a team of developers from different component (subsystem) teams</a:t>
            </a:r>
          </a:p>
          <a:p>
            <a:pPr/>
            <a:r>
              <a:t>Component teams specialise on the functionalities of a given component, and collaborate to the development of features that require functionalities related to that component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Project management 1I"/>
          <p:cNvSpPr txBox="1"/>
          <p:nvPr>
            <p:ph type="title"/>
          </p:nvPr>
        </p:nvSpPr>
        <p:spPr>
          <a:prstGeom prst="rect">
            <a:avLst/>
          </a:prstGeom>
        </p:spPr>
        <p:txBody>
          <a:bodyPr/>
          <a:lstStyle/>
          <a:p>
            <a:pPr/>
            <a:r>
              <a:t>Project management 1I</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Project management 1II, quality and cost"/>
          <p:cNvSpPr txBox="1"/>
          <p:nvPr>
            <p:ph type="title"/>
          </p:nvPr>
        </p:nvSpPr>
        <p:spPr>
          <a:prstGeom prst="rect">
            <a:avLst/>
          </a:prstGeom>
        </p:spPr>
        <p:txBody>
          <a:bodyPr/>
          <a:lstStyle/>
          <a:p>
            <a:pPr/>
            <a:r>
              <a:t>Project management 1II, quality and cost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Quality"/>
          <p:cNvSpPr txBox="1"/>
          <p:nvPr>
            <p:ph type="title"/>
          </p:nvPr>
        </p:nvSpPr>
        <p:spPr>
          <a:prstGeom prst="rect">
            <a:avLst/>
          </a:prstGeom>
        </p:spPr>
        <p:txBody>
          <a:bodyPr/>
          <a:lstStyle>
            <a:lvl1pPr>
              <a:defRPr sz="14400"/>
            </a:lvl1pPr>
          </a:lstStyle>
          <a:p>
            <a:pPr/>
            <a:r>
              <a:t>Quality</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o control quality, we need to…"/>
          <p:cNvSpPr txBox="1"/>
          <p:nvPr>
            <p:ph type="title"/>
          </p:nvPr>
        </p:nvSpPr>
        <p:spPr>
          <a:prstGeom prst="rect">
            <a:avLst/>
          </a:prstGeom>
        </p:spPr>
        <p:txBody>
          <a:bodyPr/>
          <a:lstStyle/>
          <a:p>
            <a:pPr/>
            <a:r>
              <a:t>To control quality, we need to…</a:t>
            </a:r>
          </a:p>
        </p:txBody>
      </p:sp>
      <p:sp>
        <p:nvSpPr>
          <p:cNvPr id="406" name="test the system…"/>
          <p:cNvSpPr txBox="1"/>
          <p:nvPr>
            <p:ph type="body" idx="1"/>
          </p:nvPr>
        </p:nvSpPr>
        <p:spPr>
          <a:xfrm>
            <a:off x="1270000" y="2917566"/>
            <a:ext cx="10464800" cy="6384815"/>
          </a:xfrm>
          <a:prstGeom prst="rect">
            <a:avLst/>
          </a:prstGeom>
        </p:spPr>
        <p:txBody>
          <a:bodyPr/>
          <a:lstStyle/>
          <a:p>
            <a:pPr/>
            <a:r>
              <a:t>test the system</a:t>
            </a:r>
          </a:p>
          <a:p>
            <a:pPr/>
            <a:r>
              <a:t>review artifacts </a:t>
            </a:r>
          </a:p>
          <a:p>
            <a:pPr/>
            <a:r>
              <a:t>pair programming</a:t>
            </a:r>
          </a:p>
          <a:p>
            <a:pPr/>
            <a:r>
              <a:t>measure quality attributes</a:t>
            </a:r>
          </a:p>
          <a:p>
            <a:pPr/>
            <a:r>
              <a:t>static analysis tools</a:t>
            </a:r>
          </a:p>
          <a:p>
            <a:pPr/>
            <a:r>
              <a:t>reduce technical debt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eparate environments for different activities"/>
          <p:cNvSpPr txBox="1"/>
          <p:nvPr>
            <p:ph type="title"/>
          </p:nvPr>
        </p:nvSpPr>
        <p:spPr>
          <a:prstGeom prst="rect">
            <a:avLst/>
          </a:prstGeom>
        </p:spPr>
        <p:txBody>
          <a:bodyPr/>
          <a:lstStyle>
            <a:lvl1pPr defTabSz="554990">
              <a:defRPr sz="7979"/>
            </a:lvl1pPr>
          </a:lstStyle>
          <a:p>
            <a:pPr/>
            <a:r>
              <a:t>Separate environments for different activities</a:t>
            </a:r>
          </a:p>
        </p:txBody>
      </p:sp>
      <p:sp>
        <p:nvSpPr>
          <p:cNvPr id="411" name="Development…"/>
          <p:cNvSpPr txBox="1"/>
          <p:nvPr>
            <p:ph type="body" idx="1"/>
          </p:nvPr>
        </p:nvSpPr>
        <p:spPr>
          <a:prstGeom prst="rect">
            <a:avLst/>
          </a:prstGeom>
        </p:spPr>
        <p:txBody>
          <a:bodyPr/>
          <a:lstStyle/>
          <a:p>
            <a:pPr/>
            <a:r>
              <a:t>Development</a:t>
            </a:r>
          </a:p>
          <a:p>
            <a:pPr/>
            <a:r>
              <a:t>Testing (integration, system, etc.)</a:t>
            </a:r>
          </a:p>
          <a:p>
            <a:pPr lvl="1"/>
            <a:r>
              <a:t>Daily build and smoke test</a:t>
            </a:r>
          </a:p>
          <a:p>
            <a:pPr/>
            <a:r>
              <a:t>Execution (deployment)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We need to control interdependent dimensions:"/>
          <p:cNvSpPr txBox="1"/>
          <p:nvPr>
            <p:ph type="title"/>
          </p:nvPr>
        </p:nvSpPr>
        <p:spPr>
          <a:prstGeom prst="rect">
            <a:avLst/>
          </a:prstGeom>
        </p:spPr>
        <p:txBody>
          <a:bodyPr/>
          <a:lstStyle>
            <a:lvl1pPr>
              <a:defRPr sz="7200"/>
            </a:lvl1pPr>
          </a:lstStyle>
          <a:p>
            <a:pPr/>
            <a:r>
              <a:t>We need to control interdependent dimensions:</a:t>
            </a:r>
          </a:p>
        </p:txBody>
      </p:sp>
      <p:sp>
        <p:nvSpPr>
          <p:cNvPr id="226" name="scope (+)…"/>
          <p:cNvSpPr txBox="1"/>
          <p:nvPr>
            <p:ph type="body" idx="1"/>
          </p:nvPr>
        </p:nvSpPr>
        <p:spPr>
          <a:xfrm>
            <a:off x="1270000" y="3226325"/>
            <a:ext cx="10464800" cy="5715001"/>
          </a:xfrm>
          <a:prstGeom prst="rect">
            <a:avLst/>
          </a:prstGeom>
        </p:spPr>
        <p:txBody>
          <a:bodyPr/>
          <a:lstStyle/>
          <a:p>
            <a:pPr marL="1043974" indent="-726474">
              <a:defRPr sz="4700"/>
            </a:pPr>
            <a:r>
              <a:t>scope (+)</a:t>
            </a:r>
          </a:p>
          <a:p>
            <a:pPr marL="1043974" indent="-726474">
              <a:defRPr sz="4700"/>
            </a:pPr>
            <a:r>
              <a:t>quality (+)</a:t>
            </a:r>
          </a:p>
          <a:p>
            <a:pPr marL="1043974" indent="-726474">
              <a:defRPr sz="4700"/>
            </a:pPr>
            <a:r>
              <a:t>time (-)</a:t>
            </a:r>
          </a:p>
          <a:p>
            <a:pPr marL="1043974" indent="-726474">
              <a:defRPr sz="4700"/>
            </a:pPr>
            <a:r>
              <a:t>costs (-)</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view (inspect) artifacts"/>
          <p:cNvSpPr txBox="1"/>
          <p:nvPr>
            <p:ph type="title"/>
          </p:nvPr>
        </p:nvSpPr>
        <p:spPr>
          <a:prstGeom prst="rect">
            <a:avLst/>
          </a:prstGeom>
        </p:spPr>
        <p:txBody>
          <a:bodyPr/>
          <a:lstStyle/>
          <a:p>
            <a:pPr/>
            <a:r>
              <a:t>Review (inspect) artifacts</a:t>
            </a:r>
          </a:p>
        </p:txBody>
      </p:sp>
      <p:sp>
        <p:nvSpPr>
          <p:cNvPr id="414" name="in a tool…"/>
          <p:cNvSpPr txBox="1"/>
          <p:nvPr>
            <p:ph type="body" idx="1"/>
          </p:nvPr>
        </p:nvSpPr>
        <p:spPr>
          <a:xfrm>
            <a:off x="1270000" y="2907861"/>
            <a:ext cx="10464800" cy="6736284"/>
          </a:xfrm>
          <a:prstGeom prst="rect">
            <a:avLst/>
          </a:prstGeom>
        </p:spPr>
        <p:txBody>
          <a:bodyPr/>
          <a:lstStyle/>
          <a:p>
            <a:pPr/>
            <a:r>
              <a:t>in a tool</a:t>
            </a:r>
          </a:p>
          <a:p>
            <a:pPr/>
            <a:r>
              <a:t>focus on most relevant points</a:t>
            </a:r>
          </a:p>
          <a:p>
            <a:pPr/>
            <a:r>
              <a:t>guide yourself by clear goals (checklist)</a:t>
            </a:r>
          </a:p>
          <a:p>
            <a:pPr/>
            <a:r>
              <a:t>be objective </a:t>
            </a:r>
          </a:p>
          <a:p>
            <a:pPr/>
            <a:r>
              <a:t>be kind: critique the artifact rather than its author</a:t>
            </a:r>
          </a:p>
          <a:p>
            <a:pPr/>
            <a:r>
              <a:t>be constructive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6" name="https://www.michaelagreiler.com/code-review-pitfalls-slow-down/"/>
          <p:cNvSpPr txBox="1"/>
          <p:nvPr>
            <p:ph type="title"/>
          </p:nvPr>
        </p:nvSpPr>
        <p:spPr>
          <a:prstGeom prst="rect">
            <a:avLst/>
          </a:prstGeom>
        </p:spPr>
        <p:txBody>
          <a:bodyPr/>
          <a:lstStyle/>
          <a:p>
            <a:pPr/>
            <a:r>
              <a:t>https://www.michaelagreiler.com/code-review-pitfalls-slow-down/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equirements specification review"/>
          <p:cNvSpPr txBox="1"/>
          <p:nvPr>
            <p:ph type="title"/>
          </p:nvPr>
        </p:nvSpPr>
        <p:spPr>
          <a:prstGeom prst="rect">
            <a:avLst/>
          </a:prstGeom>
        </p:spPr>
        <p:txBody>
          <a:bodyPr/>
          <a:lstStyle/>
          <a:p>
            <a:pPr/>
            <a:r>
              <a:t>Requirements specification review</a:t>
            </a:r>
          </a:p>
        </p:txBody>
      </p:sp>
      <p:sp>
        <p:nvSpPr>
          <p:cNvPr id="419" name="The specification is syntactically valid and can be executed by Cucumber tools…"/>
          <p:cNvSpPr txBox="1"/>
          <p:nvPr>
            <p:ph type="body" idx="1"/>
          </p:nvPr>
        </p:nvSpPr>
        <p:spPr>
          <a:xfrm>
            <a:off x="1270000" y="3231169"/>
            <a:ext cx="10464800" cy="6495018"/>
          </a:xfrm>
          <a:prstGeom prst="rect">
            <a:avLst/>
          </a:prstGeom>
        </p:spPr>
        <p:txBody>
          <a:bodyPr/>
          <a:lstStyle/>
          <a:p>
            <a:pPr>
              <a:defRPr sz="4000"/>
            </a:pPr>
            <a:r>
              <a:t>The specification is syntactically valid and can be executed by Cucumber tools</a:t>
            </a:r>
          </a:p>
          <a:p>
            <a:pPr>
              <a:defRPr sz="4000"/>
            </a:pPr>
            <a:r>
              <a:t>The specification is clear and has no English spelling and syntactic mistakes</a:t>
            </a:r>
          </a:p>
          <a:p>
            <a:pPr>
              <a:defRPr sz="4000"/>
            </a:pPr>
            <a:r>
              <a:t>The commits/PR clearly convey the intention of the change, and what has been changed</a:t>
            </a:r>
          </a:p>
          <a:p>
            <a:pPr>
              <a:defRPr sz="4000"/>
            </a:pPr>
            <a:r>
              <a:t>The specification conforms to the requirements specification checklist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imilarly for other software development artifacts: tests, code, design, documentation"/>
          <p:cNvSpPr txBox="1"/>
          <p:nvPr>
            <p:ph type="title"/>
          </p:nvPr>
        </p:nvSpPr>
        <p:spPr>
          <a:xfrm>
            <a:off x="1270000" y="1898237"/>
            <a:ext cx="10464800" cy="5957126"/>
          </a:xfrm>
          <a:prstGeom prst="rect">
            <a:avLst/>
          </a:prstGeom>
        </p:spPr>
        <p:txBody>
          <a:bodyPr/>
          <a:lstStyle/>
          <a:p>
            <a:pPr/>
            <a:r>
              <a:t>Similarly for other software development artifacts: tests, code, design, documentation </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Costs"/>
          <p:cNvSpPr txBox="1"/>
          <p:nvPr>
            <p:ph type="title"/>
          </p:nvPr>
        </p:nvSpPr>
        <p:spPr>
          <a:prstGeom prst="rect">
            <a:avLst/>
          </a:prstGeom>
        </p:spPr>
        <p:txBody>
          <a:bodyPr/>
          <a:lstStyle>
            <a:lvl1pPr>
              <a:defRPr sz="14400"/>
            </a:lvl1pPr>
          </a:lstStyle>
          <a:p>
            <a:pPr/>
            <a:r>
              <a:t>Costs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cost estimation…"/>
          <p:cNvSpPr txBox="1"/>
          <p:nvPr>
            <p:ph type="title"/>
          </p:nvPr>
        </p:nvSpPr>
        <p:spPr>
          <a:xfrm>
            <a:off x="1270000" y="940884"/>
            <a:ext cx="10464800" cy="7871832"/>
          </a:xfrm>
          <a:prstGeom prst="rect">
            <a:avLst/>
          </a:prstGeom>
        </p:spPr>
        <p:txBody>
          <a:bodyPr/>
          <a:lstStyle/>
          <a:p>
            <a:pPr/>
            <a:r>
              <a:t>cost estimation </a:t>
            </a:r>
          </a:p>
          <a:p>
            <a:pPr/>
            <a:r>
              <a:rPr sz="12200">
                <a:solidFill>
                  <a:srgbClr val="FEFB27"/>
                </a:solidFill>
              </a:rPr>
              <a:t>=</a:t>
            </a:r>
            <a:r>
              <a:t> </a:t>
            </a:r>
          </a:p>
          <a:p>
            <a:pPr/>
            <a:r>
              <a:t>team size and cost for a given period (no promises of delivered features)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Fixing both scope and schedule is often antithetical for systems that are not similar to previously developed systems.…"/>
          <p:cNvSpPr txBox="1"/>
          <p:nvPr>
            <p:ph type="body" idx="1"/>
          </p:nvPr>
        </p:nvSpPr>
        <p:spPr>
          <a:prstGeom prst="rect">
            <a:avLst/>
          </a:prstGeom>
        </p:spPr>
        <p:txBody>
          <a:bodyPr/>
          <a:lstStyle/>
          <a:p>
            <a:pPr marL="0" indent="0" algn="ctr">
              <a:buSzTx/>
              <a:buNone/>
              <a:defRPr sz="5000"/>
            </a:pPr>
            <a:r>
              <a:t>Fixing both scope and schedule is often antithetical for systems that are not similar to previously developed systems. </a:t>
            </a:r>
          </a:p>
          <a:p>
            <a:pPr marL="0" indent="0" algn="ctr">
              <a:buSzTx/>
              <a:buNone/>
              <a:defRPr sz="5000"/>
            </a:pPr>
            <a:r>
              <a:t>"The client either chooses the release date and gets only the features ready by then or chooses key features and ships the product when the features are ready."</a:t>
            </a:r>
          </a:p>
        </p:txBody>
      </p:sp>
      <p:pic>
        <p:nvPicPr>
          <p:cNvPr id="428" name="Screen Shot 2019-09-10 at 15.03.25.png" descr="Screen Shot 2019-09-10 at 15.03.25.png"/>
          <p:cNvPicPr>
            <a:picLocks noChangeAspect="1"/>
          </p:cNvPicPr>
          <p:nvPr/>
        </p:nvPicPr>
        <p:blipFill>
          <a:blip r:embed="rId2">
            <a:extLst/>
          </a:blip>
          <a:stretch>
            <a:fillRect/>
          </a:stretch>
        </p:blipFill>
        <p:spPr>
          <a:xfrm>
            <a:off x="10862354" y="7872315"/>
            <a:ext cx="2030160" cy="1837403"/>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To control costs, we need to…"/>
          <p:cNvSpPr txBox="1"/>
          <p:nvPr>
            <p:ph type="title"/>
          </p:nvPr>
        </p:nvSpPr>
        <p:spPr>
          <a:prstGeom prst="rect">
            <a:avLst/>
          </a:prstGeom>
        </p:spPr>
        <p:txBody>
          <a:bodyPr/>
          <a:lstStyle/>
          <a:p>
            <a:pPr/>
            <a:r>
              <a:t>To control costs, we need to…</a:t>
            </a:r>
          </a:p>
        </p:txBody>
      </p:sp>
      <p:sp>
        <p:nvSpPr>
          <p:cNvPr id="431" name="control scope and quality, avoiding increased scope and quality expectations…"/>
          <p:cNvSpPr txBox="1"/>
          <p:nvPr>
            <p:ph type="body" idx="1"/>
          </p:nvPr>
        </p:nvSpPr>
        <p:spPr>
          <a:xfrm>
            <a:off x="1270000" y="2768600"/>
            <a:ext cx="10464800" cy="6791661"/>
          </a:xfrm>
          <a:prstGeom prst="rect">
            <a:avLst/>
          </a:prstGeom>
        </p:spPr>
        <p:txBody>
          <a:bodyPr/>
          <a:lstStyle/>
          <a:p>
            <a:pPr/>
            <a:r>
              <a:t>control scope and quality, avoiding increased scope and quality expectations </a:t>
            </a:r>
          </a:p>
          <a:p>
            <a:pPr/>
            <a:r>
              <a:t>control time, avoiding delivery anticipation </a:t>
            </a:r>
          </a:p>
          <a:p>
            <a:pPr/>
            <a:r>
              <a:t>manage development productivity</a:t>
            </a:r>
          </a:p>
          <a:p>
            <a:pPr lvl="1"/>
            <a:r>
              <a:t>team skills, tools</a:t>
            </a:r>
          </a:p>
          <a:p>
            <a:pPr lvl="1"/>
            <a:r>
              <a:t>process, motivation</a:t>
            </a:r>
          </a:p>
          <a:p>
            <a:pPr lvl="1"/>
            <a:r>
              <a:t>reducing waste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reducing waste (unnecessary activity that produces no value for the stakeholders) improves productivity, by definition"/>
          <p:cNvSpPr txBox="1"/>
          <p:nvPr>
            <p:ph type="title"/>
          </p:nvPr>
        </p:nvSpPr>
        <p:spPr>
          <a:xfrm>
            <a:off x="1270000" y="975138"/>
            <a:ext cx="10464800" cy="7803324"/>
          </a:xfrm>
          <a:prstGeom prst="rect">
            <a:avLst/>
          </a:prstGeom>
        </p:spPr>
        <p:txBody>
          <a:bodyPr/>
          <a:lstStyle/>
          <a:p>
            <a:pPr/>
            <a:r>
              <a:t>reducing waste (</a:t>
            </a:r>
            <a:r>
              <a:rPr>
                <a:solidFill>
                  <a:srgbClr val="FEFB27"/>
                </a:solidFill>
              </a:rPr>
              <a:t>unnecessary activity that produces no value for the stakeholders</a:t>
            </a:r>
            <a:r>
              <a:t>) improves productivity, by definition</a:t>
            </a:r>
          </a:p>
        </p:txBody>
      </p:sp>
      <p:pic>
        <p:nvPicPr>
          <p:cNvPr id="434" name="Screen Shot 2019-09-10 at 15.03.25.png" descr="Screen Shot 2019-09-10 at 15.03.25.png"/>
          <p:cNvPicPr>
            <a:picLocks noChangeAspect="1"/>
          </p:cNvPicPr>
          <p:nvPr/>
        </p:nvPicPr>
        <p:blipFill>
          <a:blip r:embed="rId3">
            <a:extLst/>
          </a:blip>
          <a:stretch>
            <a:fillRect/>
          </a:stretch>
        </p:blipFill>
        <p:spPr>
          <a:xfrm>
            <a:off x="10862354" y="7872315"/>
            <a:ext cx="2030160" cy="1837403"/>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3">
            <a:extLst/>
          </a:blip>
          <a:stretch>
            <a:fillRect/>
          </a:stretch>
        </p:blipFill>
        <p:spPr>
          <a:xfrm>
            <a:off x="1662406" y="0"/>
            <a:ext cx="10391991" cy="1047101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28" name="2D Line Chart"/>
          <p:cNvGraphicFramePr/>
          <p:nvPr/>
        </p:nvGraphicFramePr>
        <p:xfrm>
          <a:off x="1583023" y="2425700"/>
          <a:ext cx="9362740" cy="4902200"/>
        </p:xfrm>
        <a:graphic xmlns:a="http://schemas.openxmlformats.org/drawingml/2006/main">
          <a:graphicData uri="http://schemas.openxmlformats.org/drawingml/2006/chart">
            <c:chart xmlns:c="http://schemas.openxmlformats.org/drawingml/2006/chart" r:id="rId3"/>
          </a:graphicData>
        </a:graphic>
      </p:graphicFrame>
      <p:sp>
        <p:nvSpPr>
          <p:cNvPr id="229" name="quality x cost/time…"/>
          <p:cNvSpPr txBox="1"/>
          <p:nvPr/>
        </p:nvSpPr>
        <p:spPr>
          <a:xfrm>
            <a:off x="8442383" y="971120"/>
            <a:ext cx="4253620"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DA9"/>
                </a:solidFill>
              </a:defRPr>
            </a:pPr>
            <a:r>
              <a:t>quality x cost/time</a:t>
            </a:r>
          </a:p>
          <a:p>
            <a:pPr>
              <a:defRPr>
                <a:solidFill>
                  <a:srgbClr val="FFFDA9"/>
                </a:solidFill>
              </a:defRPr>
            </a:pPr>
            <a:r>
              <a:t>scope x cost/time</a:t>
            </a:r>
          </a:p>
        </p:txBody>
      </p:sp>
      <p:sp>
        <p:nvSpPr>
          <p:cNvPr id="230" name="scope x quality…"/>
          <p:cNvSpPr txBox="1"/>
          <p:nvPr/>
        </p:nvSpPr>
        <p:spPr>
          <a:xfrm>
            <a:off x="8825634" y="7578176"/>
            <a:ext cx="3487118" cy="134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6C95D7"/>
                </a:solidFill>
              </a:defRPr>
            </a:pPr>
            <a:r>
              <a:t>scope x quality</a:t>
            </a:r>
          </a:p>
          <a:p>
            <a:pPr>
              <a:defRPr>
                <a:solidFill>
                  <a:srgbClr val="6C95D7"/>
                </a:solidFill>
              </a:defRPr>
            </a:pPr>
            <a:r>
              <a:t>time x cost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2" name="Screen Shot 2019-04-15 at 11.51.30.png" descr="Screen Shot 2019-04-15 at 11.51.30.png"/>
          <p:cNvPicPr>
            <a:picLocks noChangeAspect="1"/>
          </p:cNvPicPr>
          <p:nvPr/>
        </p:nvPicPr>
        <p:blipFill>
          <a:blip r:embed="rId3">
            <a:extLst/>
          </a:blip>
          <a:stretch>
            <a:fillRect/>
          </a:stretch>
        </p:blipFill>
        <p:spPr>
          <a:xfrm>
            <a:off x="288851" y="0"/>
            <a:ext cx="12427098" cy="975360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Brooks’ Law: adding people to a late project delays it further"/>
          <p:cNvSpPr txBox="1"/>
          <p:nvPr>
            <p:ph type="title"/>
          </p:nvPr>
        </p:nvSpPr>
        <p:spPr>
          <a:prstGeom prst="rect">
            <a:avLst/>
          </a:prstGeom>
        </p:spPr>
        <p:txBody>
          <a:bodyPr/>
          <a:lstStyle/>
          <a:p>
            <a:pPr/>
            <a:r>
              <a:t>Brooks’ Law: adding people to a late project delays it further</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The Shortest Possible Schedule law"/>
          <p:cNvSpPr txBox="1"/>
          <p:nvPr>
            <p:ph type="title"/>
          </p:nvPr>
        </p:nvSpPr>
        <p:spPr>
          <a:prstGeom prst="rect">
            <a:avLst/>
          </a:prstGeom>
        </p:spPr>
        <p:txBody>
          <a:bodyPr/>
          <a:lstStyle/>
          <a:p>
            <a:pPr/>
            <a:r>
              <a:t>The Shortest Possible Schedule law</a:t>
            </a:r>
          </a:p>
        </p:txBody>
      </p:sp>
      <p:pic>
        <p:nvPicPr>
          <p:cNvPr id="449" name="Image" descr="Image"/>
          <p:cNvPicPr>
            <a:picLocks noChangeAspect="1"/>
          </p:cNvPicPr>
          <p:nvPr/>
        </p:nvPicPr>
        <p:blipFill>
          <a:blip r:embed="rId3">
            <a:extLst/>
          </a:blip>
          <a:stretch>
            <a:fillRect/>
          </a:stretch>
        </p:blipFill>
        <p:spPr>
          <a:xfrm>
            <a:off x="1796812" y="2969532"/>
            <a:ext cx="9411176" cy="6286666"/>
          </a:xfrm>
          <a:prstGeom prst="rect">
            <a:avLst/>
          </a:prstGeom>
          <a:ln w="12700">
            <a:miter lim="400000"/>
          </a:ln>
        </p:spPr>
      </p:pic>
      <p:sp>
        <p:nvSpPr>
          <p:cNvPr id="450" name="https://bertrandmeyer.com/2019/11/01/theorem-software-engineering/"/>
          <p:cNvSpPr txBox="1"/>
          <p:nvPr/>
        </p:nvSpPr>
        <p:spPr>
          <a:xfrm>
            <a:off x="2993739" y="9278362"/>
            <a:ext cx="7017322" cy="33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500">
                <a:latin typeface="Lucida Grande"/>
                <a:ea typeface="Lucida Grande"/>
                <a:cs typeface="Lucida Grande"/>
                <a:sym typeface="Lucida Grande"/>
              </a:defRPr>
            </a:lvl1pPr>
          </a:lstStyle>
          <a:p>
            <a:pPr/>
            <a:r>
              <a:t>https://bertrandmeyer.com/2019/11/01/theorem-software-engineering/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3">
            <a:extLst/>
          </a:blip>
          <a:stretch>
            <a:fillRect/>
          </a:stretch>
        </p:blipFill>
        <p:spPr>
          <a:xfrm>
            <a:off x="1709508" y="837076"/>
            <a:ext cx="9585784" cy="8079448"/>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you can, within limits, shorten delivery times by properly bringing people to the project"/>
          <p:cNvSpPr txBox="1"/>
          <p:nvPr>
            <p:ph type="title"/>
          </p:nvPr>
        </p:nvSpPr>
        <p:spPr>
          <a:xfrm>
            <a:off x="1222594" y="2341809"/>
            <a:ext cx="10559612" cy="5069982"/>
          </a:xfrm>
          <a:prstGeom prst="rect">
            <a:avLst/>
          </a:prstGeom>
        </p:spPr>
        <p:txBody>
          <a:bodyPr/>
          <a:lstStyle/>
          <a:p>
            <a:pPr/>
            <a:r>
              <a:t>you can, within limits, shorten delivery times by properly bringing people to the project</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hecklist"/>
          <p:cNvSpPr txBox="1"/>
          <p:nvPr>
            <p:ph type="title"/>
          </p:nvPr>
        </p:nvSpPr>
        <p:spPr>
          <a:prstGeom prst="rect">
            <a:avLst/>
          </a:prstGeom>
        </p:spPr>
        <p:txBody>
          <a:bodyPr/>
          <a:lstStyle/>
          <a:p>
            <a:pPr/>
            <a:r>
              <a:t>Checklist</a:t>
            </a:r>
          </a:p>
        </p:txBody>
      </p:sp>
      <p:sp>
        <p:nvSpPr>
          <p:cNvPr id="461" name="Define tasks and epics with clear focus, and granularity corresponding to a group of related scenarios…"/>
          <p:cNvSpPr txBox="1"/>
          <p:nvPr>
            <p:ph type="body" idx="1"/>
          </p:nvPr>
        </p:nvSpPr>
        <p:spPr>
          <a:prstGeom prst="rect">
            <a:avLst/>
          </a:prstGeom>
        </p:spPr>
        <p:txBody>
          <a:bodyPr/>
          <a:lstStyle/>
          <a:p>
            <a:pPr/>
            <a:r>
              <a:t>Define tasks and epics with clear focus, and granularity corresponding to a group of related scenarios</a:t>
            </a:r>
          </a:p>
          <a:p>
            <a:pPr/>
            <a:r>
              <a:t>Carefully estimate and measure velocity</a:t>
            </a:r>
          </a:p>
          <a:p>
            <a:pPr/>
            <a:r>
              <a:t>Daily meetings (at least virtual meetings at the slack channel)</a:t>
            </a:r>
          </a:p>
          <a:p>
            <a:pPr/>
            <a:r>
              <a:t>Plan ahead, early report delays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Project management III"/>
          <p:cNvSpPr txBox="1"/>
          <p:nvPr>
            <p:ph type="title"/>
          </p:nvPr>
        </p:nvSpPr>
        <p:spPr>
          <a:prstGeom prst="rect">
            <a:avLst/>
          </a:prstGeom>
        </p:spPr>
        <p:txBody>
          <a:bodyPr/>
          <a:lstStyle/>
          <a:p>
            <a:pPr/>
            <a:r>
              <a:t>Project management III</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Project management research at CIn"/>
          <p:cNvSpPr txBox="1"/>
          <p:nvPr>
            <p:ph type="title"/>
          </p:nvPr>
        </p:nvSpPr>
        <p:spPr>
          <a:prstGeom prst="rect">
            <a:avLst/>
          </a:prstGeom>
        </p:spPr>
        <p:txBody>
          <a:bodyPr/>
          <a:lstStyle>
            <a:lvl1pPr defTabSz="566674">
              <a:defRPr sz="7954"/>
            </a:lvl1pPr>
          </a:lstStyle>
          <a:p>
            <a:pPr/>
            <a:r>
              <a:t>Project management research at CIn</a:t>
            </a:r>
          </a:p>
        </p:txBody>
      </p:sp>
      <p:sp>
        <p:nvSpPr>
          <p:cNvPr id="472" name="Team motivation: Fabio…"/>
          <p:cNvSpPr txBox="1"/>
          <p:nvPr>
            <p:ph type="body" idx="1"/>
          </p:nvPr>
        </p:nvSpPr>
        <p:spPr>
          <a:prstGeom prst="rect">
            <a:avLst/>
          </a:prstGeom>
        </p:spPr>
        <p:txBody>
          <a:bodyPr/>
          <a:lstStyle/>
          <a:p>
            <a:pPr/>
            <a:r>
              <a:t>Team motivation: Fabio </a:t>
            </a:r>
          </a:p>
          <a:p>
            <a:pPr/>
            <a:r>
              <a:t>Software process: Alexandre Vasconcelos and Hermano</a:t>
            </a:r>
          </a:p>
          <a:p>
            <a:pPr/>
            <a:r>
              <a:t>Task scheduling: Paulo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cope"/>
          <p:cNvSpPr txBox="1"/>
          <p:nvPr>
            <p:ph type="title"/>
          </p:nvPr>
        </p:nvSpPr>
        <p:spPr>
          <a:xfrm>
            <a:off x="1270000" y="2234920"/>
            <a:ext cx="10464800" cy="4879994"/>
          </a:xfrm>
          <a:prstGeom prst="rect">
            <a:avLst/>
          </a:prstGeom>
        </p:spPr>
        <p:txBody>
          <a:bodyPr/>
          <a:lstStyle>
            <a:lvl1pPr>
              <a:defRPr sz="14400"/>
            </a:lvl1pPr>
          </a:lstStyle>
          <a:p>
            <a:pPr/>
            <a:r>
              <a:t>Scope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o do after class"/>
          <p:cNvSpPr txBox="1"/>
          <p:nvPr>
            <p:ph type="title"/>
          </p:nvPr>
        </p:nvSpPr>
        <p:spPr>
          <a:prstGeom prst="rect">
            <a:avLst/>
          </a:prstGeom>
        </p:spPr>
        <p:txBody>
          <a:bodyPr/>
          <a:lstStyle/>
          <a:p>
            <a:pPr/>
            <a:r>
              <a:t>To do after class</a:t>
            </a:r>
          </a:p>
        </p:txBody>
      </p:sp>
      <p:sp>
        <p:nvSpPr>
          <p:cNvPr id="475" name="Answer questionnaire (check classroom assignment), study correct answers…"/>
          <p:cNvSpPr txBox="1"/>
          <p:nvPr>
            <p:ph type="body" idx="1"/>
          </p:nvPr>
        </p:nvSpPr>
        <p:spPr>
          <a:xfrm>
            <a:off x="1270000" y="2768600"/>
            <a:ext cx="10464800" cy="6420876"/>
          </a:xfrm>
          <a:prstGeom prst="rect">
            <a:avLst/>
          </a:prstGeom>
        </p:spPr>
        <p:txBody>
          <a:bodyPr/>
          <a:lstStyle/>
          <a:p>
            <a:pPr/>
            <a:r>
              <a:t>Answer questionnaire (check classroom assignment), study correct answers </a:t>
            </a:r>
          </a:p>
          <a:p>
            <a:pPr/>
            <a:r>
              <a:t>Finish exercise (check classroom assignment), study correct answers</a:t>
            </a:r>
          </a:p>
          <a:p>
            <a:pPr/>
            <a:r>
              <a:t>Read, again, parts of chapters 7 and 10 in the textbook </a:t>
            </a:r>
          </a:p>
          <a:p>
            <a:pPr/>
            <a:r>
              <a:rPr u="sng">
                <a:hlinkClick r:id="rId2" invalidUrl="" action="" tgtFrame="" tooltip="" history="1" highlightClick="0" endSnd="0"/>
              </a:rPr>
              <a:t>Evaluate classes</a:t>
            </a:r>
          </a:p>
          <a:p>
            <a:pPr/>
            <a:r>
              <a:t>Study questions from previous exams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Questions from previous exams"/>
          <p:cNvSpPr txBox="1"/>
          <p:nvPr>
            <p:ph type="title"/>
          </p:nvPr>
        </p:nvSpPr>
        <p:spPr>
          <a:prstGeom prst="rect">
            <a:avLst/>
          </a:prstGeom>
        </p:spPr>
        <p:txBody>
          <a:bodyPr/>
          <a:lstStyle/>
          <a:p>
            <a:pPr/>
            <a:r>
              <a:t>Questions from previous exams</a:t>
            </a:r>
          </a:p>
        </p:txBody>
      </p:sp>
      <p:sp>
        <p:nvSpPr>
          <p:cNvPr id="478" name="Como um gerente de projetos que segue metodologias ágeis, explique brevemente o que você faria para controlar o tempo de desenvolvimento de um software sob responsabilidade da sua equipe.…"/>
          <p:cNvSpPr txBox="1"/>
          <p:nvPr>
            <p:ph type="body" idx="1"/>
          </p:nvPr>
        </p:nvSpPr>
        <p:spPr>
          <a:xfrm>
            <a:off x="1270000" y="1722716"/>
            <a:ext cx="10464800" cy="7957583"/>
          </a:xfrm>
          <a:prstGeom prst="rect">
            <a:avLst/>
          </a:prstGeom>
        </p:spPr>
        <p:txBody>
          <a:bodyPr/>
          <a:lstStyle/>
          <a:p>
            <a:pPr>
              <a:defRPr sz="3400"/>
            </a:pPr>
          </a:p>
          <a:p>
            <a:pPr>
              <a:defRPr sz="3400"/>
            </a:pPr>
            <a:r>
              <a:t>Como um gerente de projetos que segue metodologias ágeis, explique brevemente o que você faria para controlar o tempo de desenvolvimento de um software sob responsabilidade da sua equipe.</a:t>
            </a:r>
          </a:p>
          <a:p>
            <a:pPr>
              <a:defRPr sz="3400"/>
            </a:pPr>
            <a:r>
              <a:t>Explique brevemente o que é “velocity” e como a mesma pode ser usada para estimativas. </a:t>
            </a:r>
          </a:p>
          <a:p>
            <a:pPr>
              <a:defRPr sz="3400"/>
            </a:pPr>
            <a:r>
              <a:t>Quais as vantagens de desenvolver o software em iterações ou sprints curtas?</a:t>
            </a:r>
          </a:p>
          <a:p>
            <a:pPr>
              <a:defRPr sz="3400"/>
            </a:pPr>
            <a:r>
              <a:t>Explique quais as dimensões que um gerente de projeto tem que controlar, e cite duas consequências negativas de não conseguir controlá-las adequadamente?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oftware and systems engineering"/>
          <p:cNvSpPr txBox="1"/>
          <p:nvPr>
            <p:ph type="ctrTitle"/>
          </p:nvPr>
        </p:nvSpPr>
        <p:spPr>
          <a:prstGeom prst="rect">
            <a:avLst/>
          </a:prstGeom>
        </p:spPr>
        <p:txBody>
          <a:bodyPr>
            <a:normAutofit fontScale="100000" lnSpcReduction="0"/>
          </a:bodyPr>
          <a:lstStyle/>
          <a:p>
            <a:pPr/>
            <a:r>
              <a:t>Software and systems engineering</a:t>
            </a:r>
          </a:p>
        </p:txBody>
      </p:sp>
      <p:sp>
        <p:nvSpPr>
          <p:cNvPr id="481"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82"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o control scope, we need to manage a list of tasks"/>
          <p:cNvSpPr txBox="1"/>
          <p:nvPr>
            <p:ph type="title"/>
          </p:nvPr>
        </p:nvSpPr>
        <p:spPr>
          <a:prstGeom prst="rect">
            <a:avLst/>
          </a:prstGeom>
        </p:spPr>
        <p:txBody>
          <a:bodyPr/>
          <a:lstStyle>
            <a:lvl1pPr>
              <a:defRPr sz="7600"/>
            </a:lvl1pPr>
          </a:lstStyle>
          <a:p>
            <a:pPr/>
            <a:r>
              <a:t>To control scope, we need to manage a list of tasks</a:t>
            </a:r>
          </a:p>
        </p:txBody>
      </p:sp>
      <p:pic>
        <p:nvPicPr>
          <p:cNvPr id="237" name="Screen Shot 2014-11-02 at 4.24.34 PM.png" descr="Screen Shot 2014-11-02 at 4.24.34 PM.png"/>
          <p:cNvPicPr>
            <a:picLocks noChangeAspect="1"/>
          </p:cNvPicPr>
          <p:nvPr/>
        </p:nvPicPr>
        <p:blipFill>
          <a:blip r:embed="rId2">
            <a:extLst/>
          </a:blip>
          <a:stretch>
            <a:fillRect/>
          </a:stretch>
        </p:blipFill>
        <p:spPr>
          <a:xfrm>
            <a:off x="2458723" y="3139757"/>
            <a:ext cx="8087354" cy="6144936"/>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